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734" r:id="rId2"/>
    <p:sldId id="735" r:id="rId3"/>
    <p:sldId id="733" r:id="rId4"/>
    <p:sldId id="665" r:id="rId5"/>
    <p:sldId id="502" r:id="rId6"/>
    <p:sldId id="513" r:id="rId7"/>
    <p:sldId id="527" r:id="rId8"/>
    <p:sldId id="286" r:id="rId9"/>
    <p:sldId id="367" r:id="rId10"/>
    <p:sldId id="363" r:id="rId11"/>
    <p:sldId id="373" r:id="rId12"/>
    <p:sldId id="374" r:id="rId13"/>
    <p:sldId id="353" r:id="rId14"/>
    <p:sldId id="262" r:id="rId15"/>
    <p:sldId id="371" r:id="rId16"/>
    <p:sldId id="464" r:id="rId17"/>
    <p:sldId id="279" r:id="rId18"/>
    <p:sldId id="368" r:id="rId19"/>
    <p:sldId id="369" r:id="rId20"/>
    <p:sldId id="375" r:id="rId21"/>
    <p:sldId id="264" r:id="rId22"/>
    <p:sldId id="730" r:id="rId23"/>
  </p:sldIdLst>
  <p:sldSz cx="12192000" cy="6858000"/>
  <p:notesSz cx="6858000" cy="9144000"/>
  <p:defaultTextStyle>
    <a:defPPr>
      <a:defRPr lang="en-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B789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20"/>
    <p:restoredTop sz="94662"/>
  </p:normalViewPr>
  <p:slideViewPr>
    <p:cSldViewPr snapToGrid="0" snapToObjects="1" showGuides="1">
      <p:cViewPr varScale="1">
        <p:scale>
          <a:sx n="104" d="100"/>
          <a:sy n="104" d="100"/>
        </p:scale>
        <p:origin x="504" y="19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tiff>
</file>

<file path=ppt/media/image11.tiff>
</file>

<file path=ppt/media/image12.tiff>
</file>

<file path=ppt/media/image13.jpeg>
</file>

<file path=ppt/media/image14.png>
</file>

<file path=ppt/media/image15.gif>
</file>

<file path=ppt/media/image16.png>
</file>

<file path=ppt/media/image17.png>
</file>

<file path=ppt/media/image18.png>
</file>

<file path=ppt/media/image19.png>
</file>

<file path=ppt/media/image2.jpeg>
</file>

<file path=ppt/media/image20.png>
</file>

<file path=ppt/media/image21.png>
</file>

<file path=ppt/media/image3.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54E0A73-0836-8448-9691-4C1A247BB32B}" type="datetimeFigureOut">
              <a:rPr lang="en-NO" smtClean="0"/>
              <a:t>17/10/2022</a:t>
            </a:fld>
            <a:endParaRPr lang="en-NO"/>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D04EB9-6324-184E-BD03-42D751EB4D49}" type="slidenum">
              <a:rPr lang="en-NO" smtClean="0"/>
              <a:t>‹#›</a:t>
            </a:fld>
            <a:endParaRPr lang="en-NO"/>
          </a:p>
        </p:txBody>
      </p:sp>
    </p:spTree>
    <p:extLst>
      <p:ext uri="{BB962C8B-B14F-4D97-AF65-F5344CB8AC3E}">
        <p14:creationId xmlns:p14="http://schemas.microsoft.com/office/powerpoint/2010/main" val="9051869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O"/>
          </a:p>
        </p:txBody>
      </p:sp>
      <p:sp>
        <p:nvSpPr>
          <p:cNvPr id="4" name="Slide Number Placeholder 3"/>
          <p:cNvSpPr>
            <a:spLocks noGrp="1"/>
          </p:cNvSpPr>
          <p:nvPr>
            <p:ph type="sldNum" sz="quarter" idx="5"/>
          </p:nvPr>
        </p:nvSpPr>
        <p:spPr/>
        <p:txBody>
          <a:bodyPr/>
          <a:lstStyle/>
          <a:p>
            <a:fld id="{03BC98E3-0332-734F-9A1F-70B3DC708C3B}" type="slidenum">
              <a:rPr lang="en-NO" smtClean="0"/>
              <a:t>10</a:t>
            </a:fld>
            <a:endParaRPr lang="en-NO"/>
          </a:p>
        </p:txBody>
      </p:sp>
    </p:spTree>
    <p:extLst>
      <p:ext uri="{BB962C8B-B14F-4D97-AF65-F5344CB8AC3E}">
        <p14:creationId xmlns:p14="http://schemas.microsoft.com/office/powerpoint/2010/main" val="42765349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O"/>
          </a:p>
        </p:txBody>
      </p:sp>
      <p:sp>
        <p:nvSpPr>
          <p:cNvPr id="4" name="Slide Number Placeholder 3"/>
          <p:cNvSpPr>
            <a:spLocks noGrp="1"/>
          </p:cNvSpPr>
          <p:nvPr>
            <p:ph type="sldNum" sz="quarter" idx="5"/>
          </p:nvPr>
        </p:nvSpPr>
        <p:spPr/>
        <p:txBody>
          <a:bodyPr/>
          <a:lstStyle/>
          <a:p>
            <a:fld id="{03BC98E3-0332-734F-9A1F-70B3DC708C3B}" type="slidenum">
              <a:rPr lang="en-NO" smtClean="0"/>
              <a:t>11</a:t>
            </a:fld>
            <a:endParaRPr lang="en-NO"/>
          </a:p>
        </p:txBody>
      </p:sp>
    </p:spTree>
    <p:extLst>
      <p:ext uri="{BB962C8B-B14F-4D97-AF65-F5344CB8AC3E}">
        <p14:creationId xmlns:p14="http://schemas.microsoft.com/office/powerpoint/2010/main" val="20705624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O"/>
          </a:p>
        </p:txBody>
      </p:sp>
      <p:sp>
        <p:nvSpPr>
          <p:cNvPr id="4" name="Slide Number Placeholder 3"/>
          <p:cNvSpPr>
            <a:spLocks noGrp="1"/>
          </p:cNvSpPr>
          <p:nvPr>
            <p:ph type="sldNum" sz="quarter" idx="5"/>
          </p:nvPr>
        </p:nvSpPr>
        <p:spPr/>
        <p:txBody>
          <a:bodyPr/>
          <a:lstStyle/>
          <a:p>
            <a:fld id="{03BC98E3-0332-734F-9A1F-70B3DC708C3B}" type="slidenum">
              <a:rPr lang="en-NO" smtClean="0"/>
              <a:t>12</a:t>
            </a:fld>
            <a:endParaRPr lang="en-NO"/>
          </a:p>
        </p:txBody>
      </p:sp>
    </p:spTree>
    <p:extLst>
      <p:ext uri="{BB962C8B-B14F-4D97-AF65-F5344CB8AC3E}">
        <p14:creationId xmlns:p14="http://schemas.microsoft.com/office/powerpoint/2010/main" val="398306995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10E00C-AE48-9C42-869E-6D31B94AC3E1}"/>
              </a:ext>
            </a:extLst>
          </p:cNvPr>
          <p:cNvSpPr>
            <a:spLocks noGrp="1"/>
          </p:cNvSpPr>
          <p:nvPr>
            <p:ph type="ctrTitle"/>
          </p:nvPr>
        </p:nvSpPr>
        <p:spPr>
          <a:xfrm>
            <a:off x="1524000" y="1122363"/>
            <a:ext cx="9144000" cy="2387600"/>
          </a:xfrm>
        </p:spPr>
        <p:txBody>
          <a:bodyPr anchor="b"/>
          <a:lstStyle>
            <a:lvl1pPr algn="ctr">
              <a:defRPr sz="6000"/>
            </a:lvl1pPr>
          </a:lstStyle>
          <a:p>
            <a:r>
              <a:rPr lang="en-GB" dirty="0"/>
              <a:t>Click to edit Master title style</a:t>
            </a:r>
            <a:endParaRPr lang="en-NO" dirty="0"/>
          </a:p>
        </p:txBody>
      </p:sp>
      <p:sp>
        <p:nvSpPr>
          <p:cNvPr id="3" name="Subtitle 2">
            <a:extLst>
              <a:ext uri="{FF2B5EF4-FFF2-40B4-BE49-F238E27FC236}">
                <a16:creationId xmlns:a16="http://schemas.microsoft.com/office/drawing/2014/main" id="{BFBCBAD6-80F6-A440-8550-09E07C27E14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Click to edit Master subtitle style</a:t>
            </a:r>
            <a:endParaRPr lang="en-NO" dirty="0"/>
          </a:p>
        </p:txBody>
      </p:sp>
      <p:sp>
        <p:nvSpPr>
          <p:cNvPr id="4" name="Date Placeholder 3">
            <a:extLst>
              <a:ext uri="{FF2B5EF4-FFF2-40B4-BE49-F238E27FC236}">
                <a16:creationId xmlns:a16="http://schemas.microsoft.com/office/drawing/2014/main" id="{22949BDF-1CD8-0B48-88CC-59874E4B46CD}"/>
              </a:ext>
            </a:extLst>
          </p:cNvPr>
          <p:cNvSpPr>
            <a:spLocks noGrp="1"/>
          </p:cNvSpPr>
          <p:nvPr>
            <p:ph type="dt" sz="half" idx="10"/>
          </p:nvPr>
        </p:nvSpPr>
        <p:spPr/>
        <p:txBody>
          <a:bodyPr/>
          <a:lstStyle/>
          <a:p>
            <a:fld id="{FD9A48BA-D801-B748-83D5-523C0B584816}" type="datetime1">
              <a:rPr lang="nb-NO" smtClean="0"/>
              <a:t>17.10.2022</a:t>
            </a:fld>
            <a:endParaRPr lang="en-NO"/>
          </a:p>
        </p:txBody>
      </p:sp>
      <p:sp>
        <p:nvSpPr>
          <p:cNvPr id="5" name="Footer Placeholder 4">
            <a:extLst>
              <a:ext uri="{FF2B5EF4-FFF2-40B4-BE49-F238E27FC236}">
                <a16:creationId xmlns:a16="http://schemas.microsoft.com/office/drawing/2014/main" id="{F0EB7B4D-A097-6644-BFE4-20102D5198AE}"/>
              </a:ext>
            </a:extLst>
          </p:cNvPr>
          <p:cNvSpPr>
            <a:spLocks noGrp="1"/>
          </p:cNvSpPr>
          <p:nvPr>
            <p:ph type="ftr" sz="quarter" idx="11"/>
          </p:nvPr>
        </p:nvSpPr>
        <p:spPr/>
        <p:txBody>
          <a:bodyPr/>
          <a:lstStyle/>
          <a:p>
            <a:endParaRPr lang="en-NO"/>
          </a:p>
        </p:txBody>
      </p:sp>
      <p:sp>
        <p:nvSpPr>
          <p:cNvPr id="6" name="Slide Number Placeholder 5">
            <a:extLst>
              <a:ext uri="{FF2B5EF4-FFF2-40B4-BE49-F238E27FC236}">
                <a16:creationId xmlns:a16="http://schemas.microsoft.com/office/drawing/2014/main" id="{F50F831B-7BCD-9A4B-89B9-19F1554A77DC}"/>
              </a:ext>
            </a:extLst>
          </p:cNvPr>
          <p:cNvSpPr>
            <a:spLocks noGrp="1"/>
          </p:cNvSpPr>
          <p:nvPr>
            <p:ph type="sldNum" sz="quarter" idx="12"/>
          </p:nvPr>
        </p:nvSpPr>
        <p:spPr/>
        <p:txBody>
          <a:bodyPr/>
          <a:lstStyle/>
          <a:p>
            <a:fld id="{05532EC1-15A0-9944-A0EF-D0EF665F629F}" type="slidenum">
              <a:rPr lang="en-NO" smtClean="0"/>
              <a:t>‹#›</a:t>
            </a:fld>
            <a:endParaRPr lang="en-NO"/>
          </a:p>
        </p:txBody>
      </p:sp>
    </p:spTree>
    <p:extLst>
      <p:ext uri="{BB962C8B-B14F-4D97-AF65-F5344CB8AC3E}">
        <p14:creationId xmlns:p14="http://schemas.microsoft.com/office/powerpoint/2010/main" val="2202847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DB76E0-F906-5C4C-8F4B-DA457B93CFE0}"/>
              </a:ext>
            </a:extLst>
          </p:cNvPr>
          <p:cNvSpPr>
            <a:spLocks noGrp="1"/>
          </p:cNvSpPr>
          <p:nvPr>
            <p:ph type="title"/>
          </p:nvPr>
        </p:nvSpPr>
        <p:spPr/>
        <p:txBody>
          <a:bodyPr/>
          <a:lstStyle/>
          <a:p>
            <a:r>
              <a:rPr lang="en-GB"/>
              <a:t>Click to edit Master title style</a:t>
            </a:r>
            <a:endParaRPr lang="en-NO"/>
          </a:p>
        </p:txBody>
      </p:sp>
      <p:sp>
        <p:nvSpPr>
          <p:cNvPr id="3" name="Vertical Text Placeholder 2">
            <a:extLst>
              <a:ext uri="{FF2B5EF4-FFF2-40B4-BE49-F238E27FC236}">
                <a16:creationId xmlns:a16="http://schemas.microsoft.com/office/drawing/2014/main" id="{BD388E6B-8B9E-BA4E-9353-156A4BE50445}"/>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O"/>
          </a:p>
        </p:txBody>
      </p:sp>
      <p:sp>
        <p:nvSpPr>
          <p:cNvPr id="4" name="Date Placeholder 3">
            <a:extLst>
              <a:ext uri="{FF2B5EF4-FFF2-40B4-BE49-F238E27FC236}">
                <a16:creationId xmlns:a16="http://schemas.microsoft.com/office/drawing/2014/main" id="{F3E7EBC1-11FC-AA4B-A1D8-A1E500B6D3A6}"/>
              </a:ext>
            </a:extLst>
          </p:cNvPr>
          <p:cNvSpPr>
            <a:spLocks noGrp="1"/>
          </p:cNvSpPr>
          <p:nvPr>
            <p:ph type="dt" sz="half" idx="10"/>
          </p:nvPr>
        </p:nvSpPr>
        <p:spPr/>
        <p:txBody>
          <a:bodyPr/>
          <a:lstStyle/>
          <a:p>
            <a:fld id="{730CF9B4-50AD-304B-8747-E2C652B865F5}" type="datetime1">
              <a:rPr lang="nb-NO" smtClean="0"/>
              <a:t>17.10.2022</a:t>
            </a:fld>
            <a:endParaRPr lang="en-NO"/>
          </a:p>
        </p:txBody>
      </p:sp>
      <p:sp>
        <p:nvSpPr>
          <p:cNvPr id="5" name="Footer Placeholder 4">
            <a:extLst>
              <a:ext uri="{FF2B5EF4-FFF2-40B4-BE49-F238E27FC236}">
                <a16:creationId xmlns:a16="http://schemas.microsoft.com/office/drawing/2014/main" id="{AAD7709D-5C71-3F46-8E27-E3DAA0F05C2F}"/>
              </a:ext>
            </a:extLst>
          </p:cNvPr>
          <p:cNvSpPr>
            <a:spLocks noGrp="1"/>
          </p:cNvSpPr>
          <p:nvPr>
            <p:ph type="ftr" sz="quarter" idx="11"/>
          </p:nvPr>
        </p:nvSpPr>
        <p:spPr/>
        <p:txBody>
          <a:bodyPr/>
          <a:lstStyle/>
          <a:p>
            <a:endParaRPr lang="en-NO"/>
          </a:p>
        </p:txBody>
      </p:sp>
      <p:sp>
        <p:nvSpPr>
          <p:cNvPr id="6" name="Slide Number Placeholder 5">
            <a:extLst>
              <a:ext uri="{FF2B5EF4-FFF2-40B4-BE49-F238E27FC236}">
                <a16:creationId xmlns:a16="http://schemas.microsoft.com/office/drawing/2014/main" id="{E9CAD82A-A746-1347-AC87-F6349EBD879C}"/>
              </a:ext>
            </a:extLst>
          </p:cNvPr>
          <p:cNvSpPr>
            <a:spLocks noGrp="1"/>
          </p:cNvSpPr>
          <p:nvPr>
            <p:ph type="sldNum" sz="quarter" idx="12"/>
          </p:nvPr>
        </p:nvSpPr>
        <p:spPr/>
        <p:txBody>
          <a:bodyPr/>
          <a:lstStyle/>
          <a:p>
            <a:fld id="{05532EC1-15A0-9944-A0EF-D0EF665F629F}" type="slidenum">
              <a:rPr lang="en-NO" smtClean="0"/>
              <a:t>‹#›</a:t>
            </a:fld>
            <a:endParaRPr lang="en-NO"/>
          </a:p>
        </p:txBody>
      </p:sp>
    </p:spTree>
    <p:extLst>
      <p:ext uri="{BB962C8B-B14F-4D97-AF65-F5344CB8AC3E}">
        <p14:creationId xmlns:p14="http://schemas.microsoft.com/office/powerpoint/2010/main" val="14192615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45D6C7E-243F-4B40-ACAE-11D1705ADA8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O"/>
          </a:p>
        </p:txBody>
      </p:sp>
      <p:sp>
        <p:nvSpPr>
          <p:cNvPr id="3" name="Vertical Text Placeholder 2">
            <a:extLst>
              <a:ext uri="{FF2B5EF4-FFF2-40B4-BE49-F238E27FC236}">
                <a16:creationId xmlns:a16="http://schemas.microsoft.com/office/drawing/2014/main" id="{948CB675-5680-B043-998A-30C59714FA50}"/>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O"/>
          </a:p>
        </p:txBody>
      </p:sp>
      <p:sp>
        <p:nvSpPr>
          <p:cNvPr id="4" name="Date Placeholder 3">
            <a:extLst>
              <a:ext uri="{FF2B5EF4-FFF2-40B4-BE49-F238E27FC236}">
                <a16:creationId xmlns:a16="http://schemas.microsoft.com/office/drawing/2014/main" id="{C64AF080-B399-6646-B06E-ECFFCFD774F1}"/>
              </a:ext>
            </a:extLst>
          </p:cNvPr>
          <p:cNvSpPr>
            <a:spLocks noGrp="1"/>
          </p:cNvSpPr>
          <p:nvPr>
            <p:ph type="dt" sz="half" idx="10"/>
          </p:nvPr>
        </p:nvSpPr>
        <p:spPr/>
        <p:txBody>
          <a:bodyPr/>
          <a:lstStyle/>
          <a:p>
            <a:fld id="{890BA387-E318-7F41-844C-AA12F831DF01}" type="datetime1">
              <a:rPr lang="nb-NO" smtClean="0"/>
              <a:t>17.10.2022</a:t>
            </a:fld>
            <a:endParaRPr lang="en-NO"/>
          </a:p>
        </p:txBody>
      </p:sp>
      <p:sp>
        <p:nvSpPr>
          <p:cNvPr id="5" name="Footer Placeholder 4">
            <a:extLst>
              <a:ext uri="{FF2B5EF4-FFF2-40B4-BE49-F238E27FC236}">
                <a16:creationId xmlns:a16="http://schemas.microsoft.com/office/drawing/2014/main" id="{CFB9E2A5-CFFA-CF44-9FC4-18595246F3FF}"/>
              </a:ext>
            </a:extLst>
          </p:cNvPr>
          <p:cNvSpPr>
            <a:spLocks noGrp="1"/>
          </p:cNvSpPr>
          <p:nvPr>
            <p:ph type="ftr" sz="quarter" idx="11"/>
          </p:nvPr>
        </p:nvSpPr>
        <p:spPr/>
        <p:txBody>
          <a:bodyPr/>
          <a:lstStyle/>
          <a:p>
            <a:endParaRPr lang="en-NO"/>
          </a:p>
        </p:txBody>
      </p:sp>
      <p:sp>
        <p:nvSpPr>
          <p:cNvPr id="6" name="Slide Number Placeholder 5">
            <a:extLst>
              <a:ext uri="{FF2B5EF4-FFF2-40B4-BE49-F238E27FC236}">
                <a16:creationId xmlns:a16="http://schemas.microsoft.com/office/drawing/2014/main" id="{16E5C57F-FA33-FE47-A60E-4BFF79337D5D}"/>
              </a:ext>
            </a:extLst>
          </p:cNvPr>
          <p:cNvSpPr>
            <a:spLocks noGrp="1"/>
          </p:cNvSpPr>
          <p:nvPr>
            <p:ph type="sldNum" sz="quarter" idx="12"/>
          </p:nvPr>
        </p:nvSpPr>
        <p:spPr/>
        <p:txBody>
          <a:bodyPr/>
          <a:lstStyle/>
          <a:p>
            <a:fld id="{05532EC1-15A0-9944-A0EF-D0EF665F629F}" type="slidenum">
              <a:rPr lang="en-NO" smtClean="0"/>
              <a:t>‹#›</a:t>
            </a:fld>
            <a:endParaRPr lang="en-NO"/>
          </a:p>
        </p:txBody>
      </p:sp>
    </p:spTree>
    <p:extLst>
      <p:ext uri="{BB962C8B-B14F-4D97-AF65-F5344CB8AC3E}">
        <p14:creationId xmlns:p14="http://schemas.microsoft.com/office/powerpoint/2010/main" val="36258543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AAC6C6-841F-2E48-BDCB-F32DAC2B4DC3}"/>
              </a:ext>
            </a:extLst>
          </p:cNvPr>
          <p:cNvSpPr>
            <a:spLocks noGrp="1"/>
          </p:cNvSpPr>
          <p:nvPr>
            <p:ph type="title"/>
          </p:nvPr>
        </p:nvSpPr>
        <p:spPr/>
        <p:txBody>
          <a:bodyPr/>
          <a:lstStyle>
            <a:lvl1pPr>
              <a:defRPr>
                <a:latin typeface="+mn-lt"/>
              </a:defRPr>
            </a:lvl1pPr>
          </a:lstStyle>
          <a:p>
            <a:r>
              <a:rPr lang="en-GB" dirty="0"/>
              <a:t>Click to edit Master title style</a:t>
            </a:r>
            <a:endParaRPr lang="en-NO" dirty="0"/>
          </a:p>
        </p:txBody>
      </p:sp>
      <p:sp>
        <p:nvSpPr>
          <p:cNvPr id="3" name="Content Placeholder 2">
            <a:extLst>
              <a:ext uri="{FF2B5EF4-FFF2-40B4-BE49-F238E27FC236}">
                <a16:creationId xmlns:a16="http://schemas.microsoft.com/office/drawing/2014/main" id="{E43C280C-2485-464F-B549-C6E0D9ABE4B3}"/>
              </a:ext>
            </a:extLst>
          </p:cNvPr>
          <p:cNvSpPr>
            <a:spLocks noGrp="1"/>
          </p:cNvSpPr>
          <p:nvPr>
            <p:ph idx="1"/>
          </p:nvPr>
        </p:nvSpPr>
        <p:spPr/>
        <p:txBody>
          <a:bodyPr/>
          <a:lstStyle>
            <a:lvl1pPr>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NO" dirty="0"/>
          </a:p>
        </p:txBody>
      </p:sp>
      <p:sp>
        <p:nvSpPr>
          <p:cNvPr id="4" name="Date Placeholder 3">
            <a:extLst>
              <a:ext uri="{FF2B5EF4-FFF2-40B4-BE49-F238E27FC236}">
                <a16:creationId xmlns:a16="http://schemas.microsoft.com/office/drawing/2014/main" id="{21FCD395-C8D3-2C4B-99C3-C923D5CD0F23}"/>
              </a:ext>
            </a:extLst>
          </p:cNvPr>
          <p:cNvSpPr>
            <a:spLocks noGrp="1"/>
          </p:cNvSpPr>
          <p:nvPr>
            <p:ph type="dt" sz="half" idx="10"/>
          </p:nvPr>
        </p:nvSpPr>
        <p:spPr/>
        <p:txBody>
          <a:bodyPr/>
          <a:lstStyle>
            <a:lvl1pPr>
              <a:defRPr>
                <a:latin typeface="+mn-lt"/>
              </a:defRPr>
            </a:lvl1pPr>
          </a:lstStyle>
          <a:p>
            <a:fld id="{B69246B1-BDE0-5740-AD2D-C45C51C67E52}" type="datetime1">
              <a:rPr lang="nb-NO" smtClean="0"/>
              <a:t>17.10.2022</a:t>
            </a:fld>
            <a:endParaRPr lang="en-NO"/>
          </a:p>
        </p:txBody>
      </p:sp>
      <p:sp>
        <p:nvSpPr>
          <p:cNvPr id="5" name="Footer Placeholder 4">
            <a:extLst>
              <a:ext uri="{FF2B5EF4-FFF2-40B4-BE49-F238E27FC236}">
                <a16:creationId xmlns:a16="http://schemas.microsoft.com/office/drawing/2014/main" id="{DF028FC1-1CFD-6A49-AA2B-8B1D3A8F9A88}"/>
              </a:ext>
            </a:extLst>
          </p:cNvPr>
          <p:cNvSpPr>
            <a:spLocks noGrp="1"/>
          </p:cNvSpPr>
          <p:nvPr>
            <p:ph type="ftr" sz="quarter" idx="11"/>
          </p:nvPr>
        </p:nvSpPr>
        <p:spPr/>
        <p:txBody>
          <a:bodyPr/>
          <a:lstStyle>
            <a:lvl1pPr>
              <a:defRPr>
                <a:latin typeface="+mn-lt"/>
              </a:defRPr>
            </a:lvl1pPr>
          </a:lstStyle>
          <a:p>
            <a:endParaRPr lang="en-NO"/>
          </a:p>
        </p:txBody>
      </p:sp>
      <p:sp>
        <p:nvSpPr>
          <p:cNvPr id="6" name="Slide Number Placeholder 5">
            <a:extLst>
              <a:ext uri="{FF2B5EF4-FFF2-40B4-BE49-F238E27FC236}">
                <a16:creationId xmlns:a16="http://schemas.microsoft.com/office/drawing/2014/main" id="{0F0AF9E3-9E24-2B41-9C81-CB5B66E67C69}"/>
              </a:ext>
            </a:extLst>
          </p:cNvPr>
          <p:cNvSpPr>
            <a:spLocks noGrp="1"/>
          </p:cNvSpPr>
          <p:nvPr>
            <p:ph type="sldNum" sz="quarter" idx="12"/>
          </p:nvPr>
        </p:nvSpPr>
        <p:spPr/>
        <p:txBody>
          <a:bodyPr/>
          <a:lstStyle>
            <a:lvl1pPr>
              <a:defRPr>
                <a:latin typeface="+mn-lt"/>
              </a:defRPr>
            </a:lvl1pPr>
          </a:lstStyle>
          <a:p>
            <a:fld id="{05532EC1-15A0-9944-A0EF-D0EF665F629F}" type="slidenum">
              <a:rPr lang="en-NO" smtClean="0"/>
              <a:pPr/>
              <a:t>‹#›</a:t>
            </a:fld>
            <a:endParaRPr lang="en-NO"/>
          </a:p>
        </p:txBody>
      </p:sp>
    </p:spTree>
    <p:extLst>
      <p:ext uri="{BB962C8B-B14F-4D97-AF65-F5344CB8AC3E}">
        <p14:creationId xmlns:p14="http://schemas.microsoft.com/office/powerpoint/2010/main" val="35828657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CDAF24-6B10-0940-9BD9-6827D15611D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O"/>
          </a:p>
        </p:txBody>
      </p:sp>
      <p:sp>
        <p:nvSpPr>
          <p:cNvPr id="3" name="Text Placeholder 2">
            <a:extLst>
              <a:ext uri="{FF2B5EF4-FFF2-40B4-BE49-F238E27FC236}">
                <a16:creationId xmlns:a16="http://schemas.microsoft.com/office/drawing/2014/main" id="{3C79F12D-D9BD-3C41-A9A6-FD4F30568F0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B431B8FC-2B7B-E941-AF71-9D0ABC9B2249}"/>
              </a:ext>
            </a:extLst>
          </p:cNvPr>
          <p:cNvSpPr>
            <a:spLocks noGrp="1"/>
          </p:cNvSpPr>
          <p:nvPr>
            <p:ph type="dt" sz="half" idx="10"/>
          </p:nvPr>
        </p:nvSpPr>
        <p:spPr/>
        <p:txBody>
          <a:bodyPr/>
          <a:lstStyle/>
          <a:p>
            <a:fld id="{5D4DBD18-5CC0-2C4E-8453-FDE663F79272}" type="datetime1">
              <a:rPr lang="nb-NO" smtClean="0"/>
              <a:t>17.10.2022</a:t>
            </a:fld>
            <a:endParaRPr lang="en-NO"/>
          </a:p>
        </p:txBody>
      </p:sp>
      <p:sp>
        <p:nvSpPr>
          <p:cNvPr id="5" name="Footer Placeholder 4">
            <a:extLst>
              <a:ext uri="{FF2B5EF4-FFF2-40B4-BE49-F238E27FC236}">
                <a16:creationId xmlns:a16="http://schemas.microsoft.com/office/drawing/2014/main" id="{3664AAD4-57B8-754C-9B63-1C8C8E6E2351}"/>
              </a:ext>
            </a:extLst>
          </p:cNvPr>
          <p:cNvSpPr>
            <a:spLocks noGrp="1"/>
          </p:cNvSpPr>
          <p:nvPr>
            <p:ph type="ftr" sz="quarter" idx="11"/>
          </p:nvPr>
        </p:nvSpPr>
        <p:spPr/>
        <p:txBody>
          <a:bodyPr/>
          <a:lstStyle/>
          <a:p>
            <a:endParaRPr lang="en-NO"/>
          </a:p>
        </p:txBody>
      </p:sp>
      <p:sp>
        <p:nvSpPr>
          <p:cNvPr id="6" name="Slide Number Placeholder 5">
            <a:extLst>
              <a:ext uri="{FF2B5EF4-FFF2-40B4-BE49-F238E27FC236}">
                <a16:creationId xmlns:a16="http://schemas.microsoft.com/office/drawing/2014/main" id="{15249778-7F20-E34A-B12B-B977F7045F3A}"/>
              </a:ext>
            </a:extLst>
          </p:cNvPr>
          <p:cNvSpPr>
            <a:spLocks noGrp="1"/>
          </p:cNvSpPr>
          <p:nvPr>
            <p:ph type="sldNum" sz="quarter" idx="12"/>
          </p:nvPr>
        </p:nvSpPr>
        <p:spPr/>
        <p:txBody>
          <a:bodyPr/>
          <a:lstStyle/>
          <a:p>
            <a:fld id="{05532EC1-15A0-9944-A0EF-D0EF665F629F}" type="slidenum">
              <a:rPr lang="en-NO" smtClean="0"/>
              <a:t>‹#›</a:t>
            </a:fld>
            <a:endParaRPr lang="en-NO"/>
          </a:p>
        </p:txBody>
      </p:sp>
    </p:spTree>
    <p:extLst>
      <p:ext uri="{BB962C8B-B14F-4D97-AF65-F5344CB8AC3E}">
        <p14:creationId xmlns:p14="http://schemas.microsoft.com/office/powerpoint/2010/main" val="24819918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21E168-90FA-124D-8A9E-094ADFCCB9CC}"/>
              </a:ext>
            </a:extLst>
          </p:cNvPr>
          <p:cNvSpPr>
            <a:spLocks noGrp="1"/>
          </p:cNvSpPr>
          <p:nvPr>
            <p:ph type="title"/>
          </p:nvPr>
        </p:nvSpPr>
        <p:spPr/>
        <p:txBody>
          <a:bodyPr/>
          <a:lstStyle/>
          <a:p>
            <a:r>
              <a:rPr lang="en-GB"/>
              <a:t>Click to edit Master title style</a:t>
            </a:r>
            <a:endParaRPr lang="en-NO"/>
          </a:p>
        </p:txBody>
      </p:sp>
      <p:sp>
        <p:nvSpPr>
          <p:cNvPr id="3" name="Content Placeholder 2">
            <a:extLst>
              <a:ext uri="{FF2B5EF4-FFF2-40B4-BE49-F238E27FC236}">
                <a16:creationId xmlns:a16="http://schemas.microsoft.com/office/drawing/2014/main" id="{0B0ED8F6-B578-D94B-AE49-84BED8E63736}"/>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O"/>
          </a:p>
        </p:txBody>
      </p:sp>
      <p:sp>
        <p:nvSpPr>
          <p:cNvPr id="4" name="Content Placeholder 3">
            <a:extLst>
              <a:ext uri="{FF2B5EF4-FFF2-40B4-BE49-F238E27FC236}">
                <a16:creationId xmlns:a16="http://schemas.microsoft.com/office/drawing/2014/main" id="{D114A74C-7371-C640-B18F-F4E301D51760}"/>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O"/>
          </a:p>
        </p:txBody>
      </p:sp>
      <p:sp>
        <p:nvSpPr>
          <p:cNvPr id="5" name="Date Placeholder 4">
            <a:extLst>
              <a:ext uri="{FF2B5EF4-FFF2-40B4-BE49-F238E27FC236}">
                <a16:creationId xmlns:a16="http://schemas.microsoft.com/office/drawing/2014/main" id="{BF3CF55F-72D6-B449-9C52-A9DF70FC3FB4}"/>
              </a:ext>
            </a:extLst>
          </p:cNvPr>
          <p:cNvSpPr>
            <a:spLocks noGrp="1"/>
          </p:cNvSpPr>
          <p:nvPr>
            <p:ph type="dt" sz="half" idx="10"/>
          </p:nvPr>
        </p:nvSpPr>
        <p:spPr/>
        <p:txBody>
          <a:bodyPr/>
          <a:lstStyle/>
          <a:p>
            <a:fld id="{C21A5DE4-6EB1-DA47-9C01-39E9F81510F0}" type="datetime1">
              <a:rPr lang="nb-NO" smtClean="0"/>
              <a:t>17.10.2022</a:t>
            </a:fld>
            <a:endParaRPr lang="en-NO"/>
          </a:p>
        </p:txBody>
      </p:sp>
      <p:sp>
        <p:nvSpPr>
          <p:cNvPr id="6" name="Footer Placeholder 5">
            <a:extLst>
              <a:ext uri="{FF2B5EF4-FFF2-40B4-BE49-F238E27FC236}">
                <a16:creationId xmlns:a16="http://schemas.microsoft.com/office/drawing/2014/main" id="{4F92D141-095A-8F43-B3AD-DF6D3D0F5549}"/>
              </a:ext>
            </a:extLst>
          </p:cNvPr>
          <p:cNvSpPr>
            <a:spLocks noGrp="1"/>
          </p:cNvSpPr>
          <p:nvPr>
            <p:ph type="ftr" sz="quarter" idx="11"/>
          </p:nvPr>
        </p:nvSpPr>
        <p:spPr/>
        <p:txBody>
          <a:bodyPr/>
          <a:lstStyle/>
          <a:p>
            <a:endParaRPr lang="en-NO"/>
          </a:p>
        </p:txBody>
      </p:sp>
      <p:sp>
        <p:nvSpPr>
          <p:cNvPr id="7" name="Slide Number Placeholder 6">
            <a:extLst>
              <a:ext uri="{FF2B5EF4-FFF2-40B4-BE49-F238E27FC236}">
                <a16:creationId xmlns:a16="http://schemas.microsoft.com/office/drawing/2014/main" id="{C817E754-0159-FC4F-85F8-D05A02DF5182}"/>
              </a:ext>
            </a:extLst>
          </p:cNvPr>
          <p:cNvSpPr>
            <a:spLocks noGrp="1"/>
          </p:cNvSpPr>
          <p:nvPr>
            <p:ph type="sldNum" sz="quarter" idx="12"/>
          </p:nvPr>
        </p:nvSpPr>
        <p:spPr/>
        <p:txBody>
          <a:bodyPr/>
          <a:lstStyle/>
          <a:p>
            <a:fld id="{05532EC1-15A0-9944-A0EF-D0EF665F629F}" type="slidenum">
              <a:rPr lang="en-NO" smtClean="0"/>
              <a:t>‹#›</a:t>
            </a:fld>
            <a:endParaRPr lang="en-NO"/>
          </a:p>
        </p:txBody>
      </p:sp>
    </p:spTree>
    <p:extLst>
      <p:ext uri="{BB962C8B-B14F-4D97-AF65-F5344CB8AC3E}">
        <p14:creationId xmlns:p14="http://schemas.microsoft.com/office/powerpoint/2010/main" val="32005044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86908-161A-204E-B890-AFE53142B69E}"/>
              </a:ext>
            </a:extLst>
          </p:cNvPr>
          <p:cNvSpPr>
            <a:spLocks noGrp="1"/>
          </p:cNvSpPr>
          <p:nvPr>
            <p:ph type="title"/>
          </p:nvPr>
        </p:nvSpPr>
        <p:spPr>
          <a:xfrm>
            <a:off x="839788" y="365125"/>
            <a:ext cx="10515600" cy="1325563"/>
          </a:xfrm>
        </p:spPr>
        <p:txBody>
          <a:bodyPr/>
          <a:lstStyle/>
          <a:p>
            <a:r>
              <a:rPr lang="en-GB"/>
              <a:t>Click to edit Master title style</a:t>
            </a:r>
            <a:endParaRPr lang="en-NO"/>
          </a:p>
        </p:txBody>
      </p:sp>
      <p:sp>
        <p:nvSpPr>
          <p:cNvPr id="3" name="Text Placeholder 2">
            <a:extLst>
              <a:ext uri="{FF2B5EF4-FFF2-40B4-BE49-F238E27FC236}">
                <a16:creationId xmlns:a16="http://schemas.microsoft.com/office/drawing/2014/main" id="{953BCC7A-572F-FB41-B08F-9BD0A499F0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EFFCEB2-EBA2-D04B-AA17-1A854B7B59BC}"/>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O"/>
          </a:p>
        </p:txBody>
      </p:sp>
      <p:sp>
        <p:nvSpPr>
          <p:cNvPr id="5" name="Text Placeholder 4">
            <a:extLst>
              <a:ext uri="{FF2B5EF4-FFF2-40B4-BE49-F238E27FC236}">
                <a16:creationId xmlns:a16="http://schemas.microsoft.com/office/drawing/2014/main" id="{2D8C9745-CCE1-AD41-AF45-D157451A5B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D47A784C-7EC2-A84D-89B0-7A7370F84A5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O"/>
          </a:p>
        </p:txBody>
      </p:sp>
      <p:sp>
        <p:nvSpPr>
          <p:cNvPr id="7" name="Date Placeholder 6">
            <a:extLst>
              <a:ext uri="{FF2B5EF4-FFF2-40B4-BE49-F238E27FC236}">
                <a16:creationId xmlns:a16="http://schemas.microsoft.com/office/drawing/2014/main" id="{B3BA03EA-2CB2-CE4E-8D1B-E2A5FA3F5EA5}"/>
              </a:ext>
            </a:extLst>
          </p:cNvPr>
          <p:cNvSpPr>
            <a:spLocks noGrp="1"/>
          </p:cNvSpPr>
          <p:nvPr>
            <p:ph type="dt" sz="half" idx="10"/>
          </p:nvPr>
        </p:nvSpPr>
        <p:spPr/>
        <p:txBody>
          <a:bodyPr/>
          <a:lstStyle/>
          <a:p>
            <a:fld id="{94DBF0CE-3890-3541-8E3B-CE33524BC377}" type="datetime1">
              <a:rPr lang="nb-NO" smtClean="0"/>
              <a:t>17.10.2022</a:t>
            </a:fld>
            <a:endParaRPr lang="en-NO"/>
          </a:p>
        </p:txBody>
      </p:sp>
      <p:sp>
        <p:nvSpPr>
          <p:cNvPr id="8" name="Footer Placeholder 7">
            <a:extLst>
              <a:ext uri="{FF2B5EF4-FFF2-40B4-BE49-F238E27FC236}">
                <a16:creationId xmlns:a16="http://schemas.microsoft.com/office/drawing/2014/main" id="{EE4FACEF-07CB-E04C-B465-003D386759AD}"/>
              </a:ext>
            </a:extLst>
          </p:cNvPr>
          <p:cNvSpPr>
            <a:spLocks noGrp="1"/>
          </p:cNvSpPr>
          <p:nvPr>
            <p:ph type="ftr" sz="quarter" idx="11"/>
          </p:nvPr>
        </p:nvSpPr>
        <p:spPr/>
        <p:txBody>
          <a:bodyPr/>
          <a:lstStyle/>
          <a:p>
            <a:endParaRPr lang="en-NO"/>
          </a:p>
        </p:txBody>
      </p:sp>
      <p:sp>
        <p:nvSpPr>
          <p:cNvPr id="9" name="Slide Number Placeholder 8">
            <a:extLst>
              <a:ext uri="{FF2B5EF4-FFF2-40B4-BE49-F238E27FC236}">
                <a16:creationId xmlns:a16="http://schemas.microsoft.com/office/drawing/2014/main" id="{F381FB7E-DC3F-6A42-839B-BFC231FBC417}"/>
              </a:ext>
            </a:extLst>
          </p:cNvPr>
          <p:cNvSpPr>
            <a:spLocks noGrp="1"/>
          </p:cNvSpPr>
          <p:nvPr>
            <p:ph type="sldNum" sz="quarter" idx="12"/>
          </p:nvPr>
        </p:nvSpPr>
        <p:spPr/>
        <p:txBody>
          <a:bodyPr/>
          <a:lstStyle/>
          <a:p>
            <a:fld id="{05532EC1-15A0-9944-A0EF-D0EF665F629F}" type="slidenum">
              <a:rPr lang="en-NO" smtClean="0"/>
              <a:t>‹#›</a:t>
            </a:fld>
            <a:endParaRPr lang="en-NO"/>
          </a:p>
        </p:txBody>
      </p:sp>
    </p:spTree>
    <p:extLst>
      <p:ext uri="{BB962C8B-B14F-4D97-AF65-F5344CB8AC3E}">
        <p14:creationId xmlns:p14="http://schemas.microsoft.com/office/powerpoint/2010/main" val="11567341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E4644-0014-1F47-920A-918B89725B95}"/>
              </a:ext>
            </a:extLst>
          </p:cNvPr>
          <p:cNvSpPr>
            <a:spLocks noGrp="1"/>
          </p:cNvSpPr>
          <p:nvPr>
            <p:ph type="title"/>
          </p:nvPr>
        </p:nvSpPr>
        <p:spPr/>
        <p:txBody>
          <a:bodyPr/>
          <a:lstStyle/>
          <a:p>
            <a:r>
              <a:rPr lang="en-GB"/>
              <a:t>Click to edit Master title style</a:t>
            </a:r>
            <a:endParaRPr lang="en-NO"/>
          </a:p>
        </p:txBody>
      </p:sp>
      <p:sp>
        <p:nvSpPr>
          <p:cNvPr id="3" name="Date Placeholder 2">
            <a:extLst>
              <a:ext uri="{FF2B5EF4-FFF2-40B4-BE49-F238E27FC236}">
                <a16:creationId xmlns:a16="http://schemas.microsoft.com/office/drawing/2014/main" id="{A87BF60A-265E-DB41-98FC-37A6FAB3DD68}"/>
              </a:ext>
            </a:extLst>
          </p:cNvPr>
          <p:cNvSpPr>
            <a:spLocks noGrp="1"/>
          </p:cNvSpPr>
          <p:nvPr>
            <p:ph type="dt" sz="half" idx="10"/>
          </p:nvPr>
        </p:nvSpPr>
        <p:spPr/>
        <p:txBody>
          <a:bodyPr/>
          <a:lstStyle/>
          <a:p>
            <a:fld id="{97CE3391-AF4D-5242-89F3-05B6E32BCA92}" type="datetime1">
              <a:rPr lang="nb-NO" smtClean="0"/>
              <a:t>17.10.2022</a:t>
            </a:fld>
            <a:endParaRPr lang="en-NO"/>
          </a:p>
        </p:txBody>
      </p:sp>
      <p:sp>
        <p:nvSpPr>
          <p:cNvPr id="4" name="Footer Placeholder 3">
            <a:extLst>
              <a:ext uri="{FF2B5EF4-FFF2-40B4-BE49-F238E27FC236}">
                <a16:creationId xmlns:a16="http://schemas.microsoft.com/office/drawing/2014/main" id="{ED356E9E-1A76-C94B-A6AB-FD8515C107AA}"/>
              </a:ext>
            </a:extLst>
          </p:cNvPr>
          <p:cNvSpPr>
            <a:spLocks noGrp="1"/>
          </p:cNvSpPr>
          <p:nvPr>
            <p:ph type="ftr" sz="quarter" idx="11"/>
          </p:nvPr>
        </p:nvSpPr>
        <p:spPr/>
        <p:txBody>
          <a:bodyPr/>
          <a:lstStyle/>
          <a:p>
            <a:endParaRPr lang="en-NO"/>
          </a:p>
        </p:txBody>
      </p:sp>
      <p:sp>
        <p:nvSpPr>
          <p:cNvPr id="5" name="Slide Number Placeholder 4">
            <a:extLst>
              <a:ext uri="{FF2B5EF4-FFF2-40B4-BE49-F238E27FC236}">
                <a16:creationId xmlns:a16="http://schemas.microsoft.com/office/drawing/2014/main" id="{C12ED671-C295-2848-BC2B-18994912735A}"/>
              </a:ext>
            </a:extLst>
          </p:cNvPr>
          <p:cNvSpPr>
            <a:spLocks noGrp="1"/>
          </p:cNvSpPr>
          <p:nvPr>
            <p:ph type="sldNum" sz="quarter" idx="12"/>
          </p:nvPr>
        </p:nvSpPr>
        <p:spPr/>
        <p:txBody>
          <a:bodyPr/>
          <a:lstStyle/>
          <a:p>
            <a:fld id="{05532EC1-15A0-9944-A0EF-D0EF665F629F}" type="slidenum">
              <a:rPr lang="en-NO" smtClean="0"/>
              <a:t>‹#›</a:t>
            </a:fld>
            <a:endParaRPr lang="en-NO"/>
          </a:p>
        </p:txBody>
      </p:sp>
    </p:spTree>
    <p:extLst>
      <p:ext uri="{BB962C8B-B14F-4D97-AF65-F5344CB8AC3E}">
        <p14:creationId xmlns:p14="http://schemas.microsoft.com/office/powerpoint/2010/main" val="3034737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1086F09-BCDA-D049-BF67-EBCFD108A786}"/>
              </a:ext>
            </a:extLst>
          </p:cNvPr>
          <p:cNvSpPr>
            <a:spLocks noGrp="1"/>
          </p:cNvSpPr>
          <p:nvPr>
            <p:ph type="dt" sz="half" idx="10"/>
          </p:nvPr>
        </p:nvSpPr>
        <p:spPr/>
        <p:txBody>
          <a:bodyPr/>
          <a:lstStyle/>
          <a:p>
            <a:fld id="{5BC22409-DA20-754C-BDFE-4B8B67CABF99}" type="datetime1">
              <a:rPr lang="nb-NO" smtClean="0"/>
              <a:t>17.10.2022</a:t>
            </a:fld>
            <a:endParaRPr lang="en-NO"/>
          </a:p>
        </p:txBody>
      </p:sp>
      <p:sp>
        <p:nvSpPr>
          <p:cNvPr id="3" name="Footer Placeholder 2">
            <a:extLst>
              <a:ext uri="{FF2B5EF4-FFF2-40B4-BE49-F238E27FC236}">
                <a16:creationId xmlns:a16="http://schemas.microsoft.com/office/drawing/2014/main" id="{C21D153B-648A-1942-9039-E4C38635ADD5}"/>
              </a:ext>
            </a:extLst>
          </p:cNvPr>
          <p:cNvSpPr>
            <a:spLocks noGrp="1"/>
          </p:cNvSpPr>
          <p:nvPr>
            <p:ph type="ftr" sz="quarter" idx="11"/>
          </p:nvPr>
        </p:nvSpPr>
        <p:spPr/>
        <p:txBody>
          <a:bodyPr/>
          <a:lstStyle/>
          <a:p>
            <a:endParaRPr lang="en-NO"/>
          </a:p>
        </p:txBody>
      </p:sp>
      <p:sp>
        <p:nvSpPr>
          <p:cNvPr id="4" name="Slide Number Placeholder 3">
            <a:extLst>
              <a:ext uri="{FF2B5EF4-FFF2-40B4-BE49-F238E27FC236}">
                <a16:creationId xmlns:a16="http://schemas.microsoft.com/office/drawing/2014/main" id="{11DD665F-90BA-F44E-ADED-68C59726215A}"/>
              </a:ext>
            </a:extLst>
          </p:cNvPr>
          <p:cNvSpPr>
            <a:spLocks noGrp="1"/>
          </p:cNvSpPr>
          <p:nvPr>
            <p:ph type="sldNum" sz="quarter" idx="12"/>
          </p:nvPr>
        </p:nvSpPr>
        <p:spPr/>
        <p:txBody>
          <a:bodyPr/>
          <a:lstStyle/>
          <a:p>
            <a:fld id="{05532EC1-15A0-9944-A0EF-D0EF665F629F}" type="slidenum">
              <a:rPr lang="en-NO" smtClean="0"/>
              <a:t>‹#›</a:t>
            </a:fld>
            <a:endParaRPr lang="en-NO"/>
          </a:p>
        </p:txBody>
      </p:sp>
    </p:spTree>
    <p:extLst>
      <p:ext uri="{BB962C8B-B14F-4D97-AF65-F5344CB8AC3E}">
        <p14:creationId xmlns:p14="http://schemas.microsoft.com/office/powerpoint/2010/main" val="35637343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A8504B-F843-1840-8FB3-658A5E77C69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O"/>
          </a:p>
        </p:txBody>
      </p:sp>
      <p:sp>
        <p:nvSpPr>
          <p:cNvPr id="3" name="Content Placeholder 2">
            <a:extLst>
              <a:ext uri="{FF2B5EF4-FFF2-40B4-BE49-F238E27FC236}">
                <a16:creationId xmlns:a16="http://schemas.microsoft.com/office/drawing/2014/main" id="{0C716C8F-CFC6-FB4F-B2A8-86D02C3318C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O"/>
          </a:p>
        </p:txBody>
      </p:sp>
      <p:sp>
        <p:nvSpPr>
          <p:cNvPr id="4" name="Text Placeholder 3">
            <a:extLst>
              <a:ext uri="{FF2B5EF4-FFF2-40B4-BE49-F238E27FC236}">
                <a16:creationId xmlns:a16="http://schemas.microsoft.com/office/drawing/2014/main" id="{9F8BF02C-51D9-0A4E-811A-0DA1A02E73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FA3ED33-1A48-8047-BE4B-BF995BC77C9C}"/>
              </a:ext>
            </a:extLst>
          </p:cNvPr>
          <p:cNvSpPr>
            <a:spLocks noGrp="1"/>
          </p:cNvSpPr>
          <p:nvPr>
            <p:ph type="dt" sz="half" idx="10"/>
          </p:nvPr>
        </p:nvSpPr>
        <p:spPr/>
        <p:txBody>
          <a:bodyPr/>
          <a:lstStyle/>
          <a:p>
            <a:fld id="{E1C118FF-74BA-E247-826A-AC26563D7698}" type="datetime1">
              <a:rPr lang="nb-NO" smtClean="0"/>
              <a:t>17.10.2022</a:t>
            </a:fld>
            <a:endParaRPr lang="en-NO"/>
          </a:p>
        </p:txBody>
      </p:sp>
      <p:sp>
        <p:nvSpPr>
          <p:cNvPr id="6" name="Footer Placeholder 5">
            <a:extLst>
              <a:ext uri="{FF2B5EF4-FFF2-40B4-BE49-F238E27FC236}">
                <a16:creationId xmlns:a16="http://schemas.microsoft.com/office/drawing/2014/main" id="{D0806C4F-6480-A145-B444-E0C6871DDDE2}"/>
              </a:ext>
            </a:extLst>
          </p:cNvPr>
          <p:cNvSpPr>
            <a:spLocks noGrp="1"/>
          </p:cNvSpPr>
          <p:nvPr>
            <p:ph type="ftr" sz="quarter" idx="11"/>
          </p:nvPr>
        </p:nvSpPr>
        <p:spPr/>
        <p:txBody>
          <a:bodyPr/>
          <a:lstStyle/>
          <a:p>
            <a:endParaRPr lang="en-NO"/>
          </a:p>
        </p:txBody>
      </p:sp>
      <p:sp>
        <p:nvSpPr>
          <p:cNvPr id="7" name="Slide Number Placeholder 6">
            <a:extLst>
              <a:ext uri="{FF2B5EF4-FFF2-40B4-BE49-F238E27FC236}">
                <a16:creationId xmlns:a16="http://schemas.microsoft.com/office/drawing/2014/main" id="{516917DC-80FE-4048-BB65-F319B440C121}"/>
              </a:ext>
            </a:extLst>
          </p:cNvPr>
          <p:cNvSpPr>
            <a:spLocks noGrp="1"/>
          </p:cNvSpPr>
          <p:nvPr>
            <p:ph type="sldNum" sz="quarter" idx="12"/>
          </p:nvPr>
        </p:nvSpPr>
        <p:spPr/>
        <p:txBody>
          <a:bodyPr/>
          <a:lstStyle/>
          <a:p>
            <a:fld id="{05532EC1-15A0-9944-A0EF-D0EF665F629F}" type="slidenum">
              <a:rPr lang="en-NO" smtClean="0"/>
              <a:t>‹#›</a:t>
            </a:fld>
            <a:endParaRPr lang="en-NO"/>
          </a:p>
        </p:txBody>
      </p:sp>
    </p:spTree>
    <p:extLst>
      <p:ext uri="{BB962C8B-B14F-4D97-AF65-F5344CB8AC3E}">
        <p14:creationId xmlns:p14="http://schemas.microsoft.com/office/powerpoint/2010/main" val="27050394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5023E-3D2A-5F43-85B4-45950E18EC34}"/>
              </a:ext>
            </a:extLst>
          </p:cNvPr>
          <p:cNvSpPr>
            <a:spLocks noGrp="1"/>
          </p:cNvSpPr>
          <p:nvPr>
            <p:ph type="title"/>
          </p:nvPr>
        </p:nvSpPr>
        <p:spPr>
          <a:xfrm>
            <a:off x="839788" y="457200"/>
            <a:ext cx="3932237" cy="1600200"/>
          </a:xfrm>
        </p:spPr>
        <p:txBody>
          <a:bodyPr anchor="b"/>
          <a:lstStyle>
            <a:lvl1pPr>
              <a:defRPr sz="3200"/>
            </a:lvl1pPr>
          </a:lstStyle>
          <a:p>
            <a:r>
              <a:rPr lang="en-GB" dirty="0"/>
              <a:t>Click to edit Master title style</a:t>
            </a:r>
            <a:endParaRPr lang="en-NO" dirty="0"/>
          </a:p>
        </p:txBody>
      </p:sp>
      <p:sp>
        <p:nvSpPr>
          <p:cNvPr id="3" name="Picture Placeholder 2">
            <a:extLst>
              <a:ext uri="{FF2B5EF4-FFF2-40B4-BE49-F238E27FC236}">
                <a16:creationId xmlns:a16="http://schemas.microsoft.com/office/drawing/2014/main" id="{A3560E51-B14A-F442-9D27-D5A642DDE76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O" dirty="0"/>
          </a:p>
        </p:txBody>
      </p:sp>
      <p:sp>
        <p:nvSpPr>
          <p:cNvPr id="4" name="Text Placeholder 3">
            <a:extLst>
              <a:ext uri="{FF2B5EF4-FFF2-40B4-BE49-F238E27FC236}">
                <a16:creationId xmlns:a16="http://schemas.microsoft.com/office/drawing/2014/main" id="{4F7EF666-DBD8-2A42-B21C-E2B5F8AFBB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dirty="0"/>
              <a:t>Click to edit Master text styles</a:t>
            </a:r>
          </a:p>
        </p:txBody>
      </p:sp>
      <p:sp>
        <p:nvSpPr>
          <p:cNvPr id="5" name="Date Placeholder 4">
            <a:extLst>
              <a:ext uri="{FF2B5EF4-FFF2-40B4-BE49-F238E27FC236}">
                <a16:creationId xmlns:a16="http://schemas.microsoft.com/office/drawing/2014/main" id="{D3643402-BB92-4E44-9A65-70A45D166EB0}"/>
              </a:ext>
            </a:extLst>
          </p:cNvPr>
          <p:cNvSpPr>
            <a:spLocks noGrp="1"/>
          </p:cNvSpPr>
          <p:nvPr>
            <p:ph type="dt" sz="half" idx="10"/>
          </p:nvPr>
        </p:nvSpPr>
        <p:spPr/>
        <p:txBody>
          <a:bodyPr/>
          <a:lstStyle/>
          <a:p>
            <a:fld id="{31AE0258-FE01-8F45-BBA5-643AB06D5663}" type="datetime1">
              <a:rPr lang="nb-NO" smtClean="0"/>
              <a:t>17.10.2022</a:t>
            </a:fld>
            <a:endParaRPr lang="en-NO"/>
          </a:p>
        </p:txBody>
      </p:sp>
      <p:sp>
        <p:nvSpPr>
          <p:cNvPr id="6" name="Footer Placeholder 5">
            <a:extLst>
              <a:ext uri="{FF2B5EF4-FFF2-40B4-BE49-F238E27FC236}">
                <a16:creationId xmlns:a16="http://schemas.microsoft.com/office/drawing/2014/main" id="{CEA1DBED-3D2A-BA4E-A572-74FE32747F84}"/>
              </a:ext>
            </a:extLst>
          </p:cNvPr>
          <p:cNvSpPr>
            <a:spLocks noGrp="1"/>
          </p:cNvSpPr>
          <p:nvPr>
            <p:ph type="ftr" sz="quarter" idx="11"/>
          </p:nvPr>
        </p:nvSpPr>
        <p:spPr/>
        <p:txBody>
          <a:bodyPr/>
          <a:lstStyle/>
          <a:p>
            <a:endParaRPr lang="en-NO"/>
          </a:p>
        </p:txBody>
      </p:sp>
      <p:sp>
        <p:nvSpPr>
          <p:cNvPr id="7" name="Slide Number Placeholder 6">
            <a:extLst>
              <a:ext uri="{FF2B5EF4-FFF2-40B4-BE49-F238E27FC236}">
                <a16:creationId xmlns:a16="http://schemas.microsoft.com/office/drawing/2014/main" id="{C1BF562F-64C5-0A49-AE89-E8470B1E4EFC}"/>
              </a:ext>
            </a:extLst>
          </p:cNvPr>
          <p:cNvSpPr>
            <a:spLocks noGrp="1"/>
          </p:cNvSpPr>
          <p:nvPr>
            <p:ph type="sldNum" sz="quarter" idx="12"/>
          </p:nvPr>
        </p:nvSpPr>
        <p:spPr/>
        <p:txBody>
          <a:bodyPr/>
          <a:lstStyle/>
          <a:p>
            <a:fld id="{05532EC1-15A0-9944-A0EF-D0EF665F629F}" type="slidenum">
              <a:rPr lang="en-NO" smtClean="0"/>
              <a:t>‹#›</a:t>
            </a:fld>
            <a:endParaRPr lang="en-NO"/>
          </a:p>
        </p:txBody>
      </p:sp>
    </p:spTree>
    <p:extLst>
      <p:ext uri="{BB962C8B-B14F-4D97-AF65-F5344CB8AC3E}">
        <p14:creationId xmlns:p14="http://schemas.microsoft.com/office/powerpoint/2010/main" val="29885632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7748FD-8644-454B-A593-F14BA5F2189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dirty="0"/>
              <a:t>Click to edit Master title style</a:t>
            </a:r>
            <a:endParaRPr lang="en-NO" dirty="0"/>
          </a:p>
        </p:txBody>
      </p:sp>
      <p:sp>
        <p:nvSpPr>
          <p:cNvPr id="3" name="Text Placeholder 2">
            <a:extLst>
              <a:ext uri="{FF2B5EF4-FFF2-40B4-BE49-F238E27FC236}">
                <a16:creationId xmlns:a16="http://schemas.microsoft.com/office/drawing/2014/main" id="{70169667-6B57-D743-AC9F-CBCD2FE302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NO" dirty="0"/>
          </a:p>
        </p:txBody>
      </p:sp>
      <p:sp>
        <p:nvSpPr>
          <p:cNvPr id="4" name="Date Placeholder 3">
            <a:extLst>
              <a:ext uri="{FF2B5EF4-FFF2-40B4-BE49-F238E27FC236}">
                <a16:creationId xmlns:a16="http://schemas.microsoft.com/office/drawing/2014/main" id="{4071E45D-5B72-1F48-9A3A-1A328BFDD4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A71DBF1-FD77-464B-A84A-B64E864AEA91}" type="datetime1">
              <a:rPr lang="nb-NO" smtClean="0"/>
              <a:t>17.10.2022</a:t>
            </a:fld>
            <a:endParaRPr lang="en-NO"/>
          </a:p>
        </p:txBody>
      </p:sp>
      <p:sp>
        <p:nvSpPr>
          <p:cNvPr id="5" name="Footer Placeholder 4">
            <a:extLst>
              <a:ext uri="{FF2B5EF4-FFF2-40B4-BE49-F238E27FC236}">
                <a16:creationId xmlns:a16="http://schemas.microsoft.com/office/drawing/2014/main" id="{96FE3BF8-6C69-C349-A9B8-E3D279D0CD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O"/>
          </a:p>
        </p:txBody>
      </p:sp>
      <p:sp>
        <p:nvSpPr>
          <p:cNvPr id="6" name="Slide Number Placeholder 5">
            <a:extLst>
              <a:ext uri="{FF2B5EF4-FFF2-40B4-BE49-F238E27FC236}">
                <a16:creationId xmlns:a16="http://schemas.microsoft.com/office/drawing/2014/main" id="{9EE1983A-61E0-2C4C-9CA5-C04406721F1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532EC1-15A0-9944-A0EF-D0EF665F629F}" type="slidenum">
              <a:rPr lang="en-NO" smtClean="0"/>
              <a:t>‹#›</a:t>
            </a:fld>
            <a:endParaRPr lang="en-NO"/>
          </a:p>
        </p:txBody>
      </p:sp>
    </p:spTree>
    <p:extLst>
      <p:ext uri="{BB962C8B-B14F-4D97-AF65-F5344CB8AC3E}">
        <p14:creationId xmlns:p14="http://schemas.microsoft.com/office/powerpoint/2010/main" val="3103847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 Id="rId5" Type="http://schemas.openxmlformats.org/officeDocument/2006/relationships/image" Target="../media/image12.tiff"/><Relationship Id="rId4" Type="http://schemas.openxmlformats.org/officeDocument/2006/relationships/image" Target="../media/image11.tiff"/></Relationships>
</file>

<file path=ppt/slides/_rels/slide14.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hyperlink" Target="https://www.youtube.com/watch?v=TTUrtCY2k-w&amp;t=7s"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0125B-9ADB-F944-8F56-32EDCC98213D}"/>
              </a:ext>
            </a:extLst>
          </p:cNvPr>
          <p:cNvSpPr>
            <a:spLocks noGrp="1"/>
          </p:cNvSpPr>
          <p:nvPr>
            <p:ph type="ctrTitle"/>
          </p:nvPr>
        </p:nvSpPr>
        <p:spPr>
          <a:xfrm>
            <a:off x="1524000" y="2070283"/>
            <a:ext cx="9144000" cy="1392237"/>
          </a:xfrm>
        </p:spPr>
        <p:txBody>
          <a:bodyPr>
            <a:normAutofit/>
          </a:bodyPr>
          <a:lstStyle/>
          <a:p>
            <a:r>
              <a:rPr lang="en-GB" altLang="ja-JP" sz="4000" dirty="0">
                <a:latin typeface="Calibri" panose="020F0502020204030204" pitchFamily="34" charset="0"/>
                <a:cs typeface="Calibri" panose="020F0502020204030204" pitchFamily="34" charset="0"/>
              </a:rPr>
              <a:t>Genome variation and function 3</a:t>
            </a:r>
            <a:br>
              <a:rPr lang="ja-JP" altLang="en-US" sz="4000">
                <a:latin typeface="+mn-lt"/>
              </a:rPr>
            </a:br>
            <a:endParaRPr lang="en-NO" sz="4000" dirty="0">
              <a:latin typeface="+mn-lt"/>
            </a:endParaRPr>
          </a:p>
        </p:txBody>
      </p:sp>
      <p:pic>
        <p:nvPicPr>
          <p:cNvPr id="4" name="Picture 2">
            <a:extLst>
              <a:ext uri="{FF2B5EF4-FFF2-40B4-BE49-F238E27FC236}">
                <a16:creationId xmlns:a16="http://schemas.microsoft.com/office/drawing/2014/main" id="{6033CC08-E31A-834A-809F-639F5CC989AC}"/>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9381744" y="4427130"/>
            <a:ext cx="2510473" cy="2252387"/>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a:extLst>
              <a:ext uri="{FF2B5EF4-FFF2-40B4-BE49-F238E27FC236}">
                <a16:creationId xmlns:a16="http://schemas.microsoft.com/office/drawing/2014/main" id="{6DDB3443-A96E-4F49-B7CB-96B7FB7FE298}"/>
              </a:ext>
            </a:extLst>
          </p:cNvPr>
          <p:cNvSpPr>
            <a:spLocks noGrp="1"/>
          </p:cNvSpPr>
          <p:nvPr>
            <p:ph type="sldNum" sz="quarter" idx="12"/>
          </p:nvPr>
        </p:nvSpPr>
        <p:spPr/>
        <p:txBody>
          <a:bodyPr/>
          <a:lstStyle/>
          <a:p>
            <a:fld id="{05532EC1-15A0-9944-A0EF-D0EF665F629F}" type="slidenum">
              <a:rPr lang="en-NO" smtClean="0"/>
              <a:t>1</a:t>
            </a:fld>
            <a:endParaRPr lang="en-NO"/>
          </a:p>
        </p:txBody>
      </p:sp>
      <p:sp>
        <p:nvSpPr>
          <p:cNvPr id="7" name="TextBox 6">
            <a:extLst>
              <a:ext uri="{FF2B5EF4-FFF2-40B4-BE49-F238E27FC236}">
                <a16:creationId xmlns:a16="http://schemas.microsoft.com/office/drawing/2014/main" id="{2E1E99CF-BE68-C9DC-D663-4D9F0249F11A}"/>
              </a:ext>
            </a:extLst>
          </p:cNvPr>
          <p:cNvSpPr txBox="1"/>
          <p:nvPr/>
        </p:nvSpPr>
        <p:spPr>
          <a:xfrm>
            <a:off x="3048000" y="4930075"/>
            <a:ext cx="6096000" cy="923330"/>
          </a:xfrm>
          <a:prstGeom prst="rect">
            <a:avLst/>
          </a:prstGeom>
          <a:noFill/>
        </p:spPr>
        <p:txBody>
          <a:bodyPr wrap="square">
            <a:spAutoFit/>
          </a:bodyPr>
          <a:lstStyle/>
          <a:p>
            <a:pPr algn="ctr"/>
            <a:r>
              <a:rPr lang="en-US" altLang="ja-JP" sz="1800" dirty="0">
                <a:latin typeface="+mn-ea"/>
              </a:rPr>
              <a:t>Marie Saitou</a:t>
            </a:r>
          </a:p>
          <a:p>
            <a:pPr algn="ctr"/>
            <a:r>
              <a:rPr lang="en-US" altLang="ja-JP" sz="1800" dirty="0">
                <a:latin typeface="+mn-ea"/>
              </a:rPr>
              <a:t>Assistant Professor, CIGENE, BIOVIT</a:t>
            </a:r>
          </a:p>
          <a:p>
            <a:pPr algn="ctr"/>
            <a:r>
              <a:rPr lang="en-US" altLang="ja-JP" sz="1800" dirty="0">
                <a:latin typeface="+mn-ea"/>
              </a:rPr>
              <a:t>17. Oct. 2022</a:t>
            </a:r>
            <a:endParaRPr lang="ja-JP" altLang="en-US" sz="1800">
              <a:latin typeface="+mn-ea"/>
            </a:endParaRPr>
          </a:p>
        </p:txBody>
      </p:sp>
    </p:spTree>
    <p:extLst>
      <p:ext uri="{BB962C8B-B14F-4D97-AF65-F5344CB8AC3E}">
        <p14:creationId xmlns:p14="http://schemas.microsoft.com/office/powerpoint/2010/main" val="216021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A21C808-BAA2-4F4F-A738-7820A9042C8B}"/>
              </a:ext>
            </a:extLst>
          </p:cNvPr>
          <p:cNvSpPr/>
          <p:nvPr/>
        </p:nvSpPr>
        <p:spPr>
          <a:xfrm>
            <a:off x="1391041" y="2116114"/>
            <a:ext cx="5972285" cy="17745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O"/>
          </a:p>
        </p:txBody>
      </p:sp>
      <p:sp>
        <p:nvSpPr>
          <p:cNvPr id="9" name="Rectangle 8">
            <a:extLst>
              <a:ext uri="{FF2B5EF4-FFF2-40B4-BE49-F238E27FC236}">
                <a16:creationId xmlns:a16="http://schemas.microsoft.com/office/drawing/2014/main" id="{9800EBB1-830C-844A-8FE5-84E1F5998ACC}"/>
              </a:ext>
            </a:extLst>
          </p:cNvPr>
          <p:cNvSpPr/>
          <p:nvPr/>
        </p:nvSpPr>
        <p:spPr>
          <a:xfrm>
            <a:off x="6059108" y="1839456"/>
            <a:ext cx="904384" cy="553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O" sz="2000" b="1">
                <a:solidFill>
                  <a:sysClr val="windowText" lastClr="000000"/>
                </a:solidFill>
              </a:rPr>
              <a:t>geneC (1kb) </a:t>
            </a:r>
          </a:p>
        </p:txBody>
      </p:sp>
      <p:sp>
        <p:nvSpPr>
          <p:cNvPr id="17" name="TextBox 16">
            <a:extLst>
              <a:ext uri="{FF2B5EF4-FFF2-40B4-BE49-F238E27FC236}">
                <a16:creationId xmlns:a16="http://schemas.microsoft.com/office/drawing/2014/main" id="{01524B60-430E-6747-98A7-635503C1DC48}"/>
              </a:ext>
            </a:extLst>
          </p:cNvPr>
          <p:cNvSpPr txBox="1"/>
          <p:nvPr/>
        </p:nvSpPr>
        <p:spPr>
          <a:xfrm>
            <a:off x="0" y="3111209"/>
            <a:ext cx="1261884" cy="461665"/>
          </a:xfrm>
          <a:prstGeom prst="rect">
            <a:avLst/>
          </a:prstGeom>
          <a:solidFill>
            <a:schemeClr val="bg1">
              <a:lumMod val="95000"/>
            </a:schemeClr>
          </a:solidFill>
        </p:spPr>
        <p:txBody>
          <a:bodyPr wrap="none" rtlCol="0">
            <a:spAutoFit/>
          </a:bodyPr>
          <a:lstStyle/>
          <a:p>
            <a:r>
              <a:rPr lang="en-NO" sz="2400" b="1"/>
              <a:t>sample1</a:t>
            </a:r>
          </a:p>
        </p:txBody>
      </p:sp>
      <p:sp>
        <p:nvSpPr>
          <p:cNvPr id="18" name="TextBox 17">
            <a:extLst>
              <a:ext uri="{FF2B5EF4-FFF2-40B4-BE49-F238E27FC236}">
                <a16:creationId xmlns:a16="http://schemas.microsoft.com/office/drawing/2014/main" id="{02B375B5-6CCD-A34C-83A9-72820383CE2D}"/>
              </a:ext>
            </a:extLst>
          </p:cNvPr>
          <p:cNvSpPr txBox="1"/>
          <p:nvPr/>
        </p:nvSpPr>
        <p:spPr>
          <a:xfrm>
            <a:off x="37477" y="4485446"/>
            <a:ext cx="1261884" cy="461665"/>
          </a:xfrm>
          <a:prstGeom prst="rect">
            <a:avLst/>
          </a:prstGeom>
          <a:solidFill>
            <a:schemeClr val="bg1">
              <a:lumMod val="95000"/>
            </a:schemeClr>
          </a:solidFill>
        </p:spPr>
        <p:txBody>
          <a:bodyPr wrap="none" rtlCol="0">
            <a:spAutoFit/>
          </a:bodyPr>
          <a:lstStyle/>
          <a:p>
            <a:r>
              <a:rPr lang="en-NO" sz="2400" b="1"/>
              <a:t>sample2</a:t>
            </a:r>
          </a:p>
        </p:txBody>
      </p:sp>
      <p:sp>
        <p:nvSpPr>
          <p:cNvPr id="19" name="TextBox 18">
            <a:extLst>
              <a:ext uri="{FF2B5EF4-FFF2-40B4-BE49-F238E27FC236}">
                <a16:creationId xmlns:a16="http://schemas.microsoft.com/office/drawing/2014/main" id="{51F1D859-DB32-084D-B575-5D5A94BDDE44}"/>
              </a:ext>
            </a:extLst>
          </p:cNvPr>
          <p:cNvSpPr txBox="1"/>
          <p:nvPr/>
        </p:nvSpPr>
        <p:spPr>
          <a:xfrm>
            <a:off x="0" y="6396335"/>
            <a:ext cx="1261884" cy="461665"/>
          </a:xfrm>
          <a:prstGeom prst="rect">
            <a:avLst/>
          </a:prstGeom>
          <a:solidFill>
            <a:schemeClr val="bg1">
              <a:lumMod val="95000"/>
            </a:schemeClr>
          </a:solidFill>
        </p:spPr>
        <p:txBody>
          <a:bodyPr wrap="none" rtlCol="0">
            <a:spAutoFit/>
          </a:bodyPr>
          <a:lstStyle/>
          <a:p>
            <a:r>
              <a:rPr lang="en-NO" sz="2400" b="1"/>
              <a:t>sample3</a:t>
            </a:r>
          </a:p>
        </p:txBody>
      </p:sp>
      <p:sp>
        <p:nvSpPr>
          <p:cNvPr id="21" name="TextBox 20">
            <a:extLst>
              <a:ext uri="{FF2B5EF4-FFF2-40B4-BE49-F238E27FC236}">
                <a16:creationId xmlns:a16="http://schemas.microsoft.com/office/drawing/2014/main" id="{464AE242-889D-ED4B-9519-A18508B852BD}"/>
              </a:ext>
            </a:extLst>
          </p:cNvPr>
          <p:cNvSpPr txBox="1"/>
          <p:nvPr/>
        </p:nvSpPr>
        <p:spPr>
          <a:xfrm>
            <a:off x="1753503" y="3141987"/>
            <a:ext cx="1145185" cy="400110"/>
          </a:xfrm>
          <a:prstGeom prst="rect">
            <a:avLst/>
          </a:prstGeom>
          <a:solidFill>
            <a:schemeClr val="accent2">
              <a:lumMod val="20000"/>
              <a:lumOff val="80000"/>
            </a:schemeClr>
          </a:solidFill>
        </p:spPr>
        <p:txBody>
          <a:bodyPr wrap="none" rtlCol="0">
            <a:spAutoFit/>
          </a:bodyPr>
          <a:lstStyle/>
          <a:p>
            <a:r>
              <a:rPr lang="en-NO" sz="2000" b="1"/>
              <a:t>10 reads </a:t>
            </a:r>
          </a:p>
        </p:txBody>
      </p:sp>
      <p:sp>
        <p:nvSpPr>
          <p:cNvPr id="22" name="TextBox 21">
            <a:extLst>
              <a:ext uri="{FF2B5EF4-FFF2-40B4-BE49-F238E27FC236}">
                <a16:creationId xmlns:a16="http://schemas.microsoft.com/office/drawing/2014/main" id="{3D27CB1A-E5C2-3D4B-899C-73A8A3762D50}"/>
              </a:ext>
            </a:extLst>
          </p:cNvPr>
          <p:cNvSpPr txBox="1"/>
          <p:nvPr/>
        </p:nvSpPr>
        <p:spPr>
          <a:xfrm>
            <a:off x="3797145" y="3160680"/>
            <a:ext cx="1145185" cy="400110"/>
          </a:xfrm>
          <a:prstGeom prst="rect">
            <a:avLst/>
          </a:prstGeom>
          <a:solidFill>
            <a:schemeClr val="accent2">
              <a:lumMod val="20000"/>
              <a:lumOff val="80000"/>
            </a:schemeClr>
          </a:solidFill>
        </p:spPr>
        <p:txBody>
          <a:bodyPr wrap="none" rtlCol="0">
            <a:spAutoFit/>
          </a:bodyPr>
          <a:lstStyle/>
          <a:p>
            <a:r>
              <a:rPr lang="en-NO" sz="2000" b="1"/>
              <a:t>20 reads </a:t>
            </a:r>
          </a:p>
        </p:txBody>
      </p:sp>
      <p:sp>
        <p:nvSpPr>
          <p:cNvPr id="23" name="TextBox 22">
            <a:extLst>
              <a:ext uri="{FF2B5EF4-FFF2-40B4-BE49-F238E27FC236}">
                <a16:creationId xmlns:a16="http://schemas.microsoft.com/office/drawing/2014/main" id="{CF1F1076-0F2B-1B4C-A210-11E063F82DF8}"/>
              </a:ext>
            </a:extLst>
          </p:cNvPr>
          <p:cNvSpPr txBox="1"/>
          <p:nvPr/>
        </p:nvSpPr>
        <p:spPr>
          <a:xfrm>
            <a:off x="5926542" y="3146366"/>
            <a:ext cx="1015343" cy="400110"/>
          </a:xfrm>
          <a:prstGeom prst="rect">
            <a:avLst/>
          </a:prstGeom>
          <a:solidFill>
            <a:schemeClr val="accent2">
              <a:lumMod val="20000"/>
              <a:lumOff val="80000"/>
            </a:schemeClr>
          </a:solidFill>
        </p:spPr>
        <p:txBody>
          <a:bodyPr wrap="none" rtlCol="0">
            <a:spAutoFit/>
          </a:bodyPr>
          <a:lstStyle/>
          <a:p>
            <a:r>
              <a:rPr lang="en-NO" sz="2000" b="1"/>
              <a:t>5 reads </a:t>
            </a:r>
          </a:p>
        </p:txBody>
      </p:sp>
      <p:cxnSp>
        <p:nvCxnSpPr>
          <p:cNvPr id="32" name="Straight Connector 31">
            <a:extLst>
              <a:ext uri="{FF2B5EF4-FFF2-40B4-BE49-F238E27FC236}">
                <a16:creationId xmlns:a16="http://schemas.microsoft.com/office/drawing/2014/main" id="{1AF8ACBE-BA82-7041-B0C4-BBE283E439C9}"/>
              </a:ext>
            </a:extLst>
          </p:cNvPr>
          <p:cNvCxnSpPr>
            <a:cxnSpLocks/>
          </p:cNvCxnSpPr>
          <p:nvPr/>
        </p:nvCxnSpPr>
        <p:spPr>
          <a:xfrm>
            <a:off x="1759784" y="283885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05707624-A1BC-3749-809C-CF56539A9BE7}"/>
              </a:ext>
            </a:extLst>
          </p:cNvPr>
          <p:cNvCxnSpPr>
            <a:cxnSpLocks/>
          </p:cNvCxnSpPr>
          <p:nvPr/>
        </p:nvCxnSpPr>
        <p:spPr>
          <a:xfrm>
            <a:off x="1803711" y="26510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4" name="Straight Connector 43">
            <a:extLst>
              <a:ext uri="{FF2B5EF4-FFF2-40B4-BE49-F238E27FC236}">
                <a16:creationId xmlns:a16="http://schemas.microsoft.com/office/drawing/2014/main" id="{C2B7C9C9-35C4-2E44-BD9C-AC7D87058FA9}"/>
              </a:ext>
            </a:extLst>
          </p:cNvPr>
          <p:cNvCxnSpPr>
            <a:cxnSpLocks/>
          </p:cNvCxnSpPr>
          <p:nvPr/>
        </p:nvCxnSpPr>
        <p:spPr>
          <a:xfrm>
            <a:off x="2323340" y="292418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2BFDD824-25EA-5149-BAFE-0525357480AB}"/>
              </a:ext>
            </a:extLst>
          </p:cNvPr>
          <p:cNvCxnSpPr>
            <a:cxnSpLocks/>
          </p:cNvCxnSpPr>
          <p:nvPr/>
        </p:nvCxnSpPr>
        <p:spPr>
          <a:xfrm>
            <a:off x="2109450" y="274481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3C44B4D7-A907-8D49-9A12-4FBA9128AC05}"/>
              </a:ext>
            </a:extLst>
          </p:cNvPr>
          <p:cNvCxnSpPr>
            <a:cxnSpLocks/>
          </p:cNvCxnSpPr>
          <p:nvPr/>
        </p:nvCxnSpPr>
        <p:spPr>
          <a:xfrm>
            <a:off x="2024389" y="303410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7" name="Straight Connector 46">
            <a:extLst>
              <a:ext uri="{FF2B5EF4-FFF2-40B4-BE49-F238E27FC236}">
                <a16:creationId xmlns:a16="http://schemas.microsoft.com/office/drawing/2014/main" id="{40DD9C70-AEF6-3848-B63E-E4FC557C1A9E}"/>
              </a:ext>
            </a:extLst>
          </p:cNvPr>
          <p:cNvCxnSpPr>
            <a:cxnSpLocks/>
          </p:cNvCxnSpPr>
          <p:nvPr/>
        </p:nvCxnSpPr>
        <p:spPr>
          <a:xfrm>
            <a:off x="3336947" y="27932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349A1E35-BEBA-5046-A472-A13B55D99CC8}"/>
              </a:ext>
            </a:extLst>
          </p:cNvPr>
          <p:cNvCxnSpPr>
            <a:cxnSpLocks/>
          </p:cNvCxnSpPr>
          <p:nvPr/>
        </p:nvCxnSpPr>
        <p:spPr>
          <a:xfrm>
            <a:off x="3380874" y="26054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9" name="Straight Connector 48">
            <a:extLst>
              <a:ext uri="{FF2B5EF4-FFF2-40B4-BE49-F238E27FC236}">
                <a16:creationId xmlns:a16="http://schemas.microsoft.com/office/drawing/2014/main" id="{0CAB9A0C-CBED-1644-B7D5-10BB582B6087}"/>
              </a:ext>
            </a:extLst>
          </p:cNvPr>
          <p:cNvCxnSpPr>
            <a:cxnSpLocks/>
          </p:cNvCxnSpPr>
          <p:nvPr/>
        </p:nvCxnSpPr>
        <p:spPr>
          <a:xfrm>
            <a:off x="3900503" y="28786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0" name="Straight Connector 49">
            <a:extLst>
              <a:ext uri="{FF2B5EF4-FFF2-40B4-BE49-F238E27FC236}">
                <a16:creationId xmlns:a16="http://schemas.microsoft.com/office/drawing/2014/main" id="{1D5F2E11-509A-4546-8DD5-E67C5F2A8032}"/>
              </a:ext>
            </a:extLst>
          </p:cNvPr>
          <p:cNvCxnSpPr>
            <a:cxnSpLocks/>
          </p:cNvCxnSpPr>
          <p:nvPr/>
        </p:nvCxnSpPr>
        <p:spPr>
          <a:xfrm>
            <a:off x="3686613" y="26992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206C2401-D89F-4641-8B3E-C0F74C51791B}"/>
              </a:ext>
            </a:extLst>
          </p:cNvPr>
          <p:cNvCxnSpPr>
            <a:cxnSpLocks/>
          </p:cNvCxnSpPr>
          <p:nvPr/>
        </p:nvCxnSpPr>
        <p:spPr>
          <a:xfrm>
            <a:off x="3601552" y="29885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EE998259-63FC-5B40-BBE0-3EFFECEE8074}"/>
              </a:ext>
            </a:extLst>
          </p:cNvPr>
          <p:cNvCxnSpPr>
            <a:cxnSpLocks/>
          </p:cNvCxnSpPr>
          <p:nvPr/>
        </p:nvCxnSpPr>
        <p:spPr>
          <a:xfrm>
            <a:off x="4318454" y="27932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8" name="Straight Connector 57">
            <a:extLst>
              <a:ext uri="{FF2B5EF4-FFF2-40B4-BE49-F238E27FC236}">
                <a16:creationId xmlns:a16="http://schemas.microsoft.com/office/drawing/2014/main" id="{FA8B5EA1-2615-A847-B163-F432AA975AF3}"/>
              </a:ext>
            </a:extLst>
          </p:cNvPr>
          <p:cNvCxnSpPr>
            <a:cxnSpLocks/>
          </p:cNvCxnSpPr>
          <p:nvPr/>
        </p:nvCxnSpPr>
        <p:spPr>
          <a:xfrm>
            <a:off x="4362381" y="26054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9" name="Straight Connector 58">
            <a:extLst>
              <a:ext uri="{FF2B5EF4-FFF2-40B4-BE49-F238E27FC236}">
                <a16:creationId xmlns:a16="http://schemas.microsoft.com/office/drawing/2014/main" id="{C59D43F6-571B-6241-8819-2DC42BC12A04}"/>
              </a:ext>
            </a:extLst>
          </p:cNvPr>
          <p:cNvCxnSpPr>
            <a:cxnSpLocks/>
          </p:cNvCxnSpPr>
          <p:nvPr/>
        </p:nvCxnSpPr>
        <p:spPr>
          <a:xfrm>
            <a:off x="4882010" y="28786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0" name="Straight Connector 59">
            <a:extLst>
              <a:ext uri="{FF2B5EF4-FFF2-40B4-BE49-F238E27FC236}">
                <a16:creationId xmlns:a16="http://schemas.microsoft.com/office/drawing/2014/main" id="{3358DF2A-14CD-664F-BFA2-13BD6D6D1F08}"/>
              </a:ext>
            </a:extLst>
          </p:cNvPr>
          <p:cNvCxnSpPr>
            <a:cxnSpLocks/>
          </p:cNvCxnSpPr>
          <p:nvPr/>
        </p:nvCxnSpPr>
        <p:spPr>
          <a:xfrm>
            <a:off x="4668120" y="26992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1" name="Straight Connector 60">
            <a:extLst>
              <a:ext uri="{FF2B5EF4-FFF2-40B4-BE49-F238E27FC236}">
                <a16:creationId xmlns:a16="http://schemas.microsoft.com/office/drawing/2014/main" id="{4BE95DFE-E178-AE42-9497-60AE357C39AE}"/>
              </a:ext>
            </a:extLst>
          </p:cNvPr>
          <p:cNvCxnSpPr>
            <a:cxnSpLocks/>
          </p:cNvCxnSpPr>
          <p:nvPr/>
        </p:nvCxnSpPr>
        <p:spPr>
          <a:xfrm>
            <a:off x="4583059" y="29885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2" name="Straight Connector 61">
            <a:extLst>
              <a:ext uri="{FF2B5EF4-FFF2-40B4-BE49-F238E27FC236}">
                <a16:creationId xmlns:a16="http://schemas.microsoft.com/office/drawing/2014/main" id="{693E5834-EC58-A547-90B8-0E0DA29A246B}"/>
              </a:ext>
            </a:extLst>
          </p:cNvPr>
          <p:cNvCxnSpPr>
            <a:cxnSpLocks/>
          </p:cNvCxnSpPr>
          <p:nvPr/>
        </p:nvCxnSpPr>
        <p:spPr>
          <a:xfrm>
            <a:off x="5956825" y="28732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3" name="Straight Connector 62">
            <a:extLst>
              <a:ext uri="{FF2B5EF4-FFF2-40B4-BE49-F238E27FC236}">
                <a16:creationId xmlns:a16="http://schemas.microsoft.com/office/drawing/2014/main" id="{F8FB283D-3102-0740-B8F1-440AD015A825}"/>
              </a:ext>
            </a:extLst>
          </p:cNvPr>
          <p:cNvCxnSpPr>
            <a:cxnSpLocks/>
          </p:cNvCxnSpPr>
          <p:nvPr/>
        </p:nvCxnSpPr>
        <p:spPr>
          <a:xfrm>
            <a:off x="6000752" y="268537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5" name="Straight Connector 64">
            <a:extLst>
              <a:ext uri="{FF2B5EF4-FFF2-40B4-BE49-F238E27FC236}">
                <a16:creationId xmlns:a16="http://schemas.microsoft.com/office/drawing/2014/main" id="{37C53D43-71CF-5640-A1B8-708E406FA2C1}"/>
              </a:ext>
            </a:extLst>
          </p:cNvPr>
          <p:cNvCxnSpPr>
            <a:cxnSpLocks/>
          </p:cNvCxnSpPr>
          <p:nvPr/>
        </p:nvCxnSpPr>
        <p:spPr>
          <a:xfrm>
            <a:off x="6306491" y="2779176"/>
            <a:ext cx="563556" cy="0"/>
          </a:xfrm>
          <a:prstGeom prst="line">
            <a:avLst/>
          </a:prstGeom>
          <a:ln w="38100"/>
        </p:spPr>
        <p:style>
          <a:lnRef idx="2">
            <a:schemeClr val="dk1"/>
          </a:lnRef>
          <a:fillRef idx="0">
            <a:schemeClr val="dk1"/>
          </a:fillRef>
          <a:effectRef idx="1">
            <a:schemeClr val="dk1"/>
          </a:effectRef>
          <a:fontRef idx="minor">
            <a:schemeClr val="tx1"/>
          </a:fontRef>
        </p:style>
      </p:cxnSp>
      <p:sp>
        <p:nvSpPr>
          <p:cNvPr id="67" name="TextBox 66">
            <a:extLst>
              <a:ext uri="{FF2B5EF4-FFF2-40B4-BE49-F238E27FC236}">
                <a16:creationId xmlns:a16="http://schemas.microsoft.com/office/drawing/2014/main" id="{FD8466A8-5033-5542-952A-62416315BBEB}"/>
              </a:ext>
            </a:extLst>
          </p:cNvPr>
          <p:cNvSpPr txBox="1"/>
          <p:nvPr/>
        </p:nvSpPr>
        <p:spPr>
          <a:xfrm>
            <a:off x="1803710" y="4581146"/>
            <a:ext cx="1145185" cy="400110"/>
          </a:xfrm>
          <a:prstGeom prst="rect">
            <a:avLst/>
          </a:prstGeom>
          <a:solidFill>
            <a:schemeClr val="accent2">
              <a:lumMod val="20000"/>
              <a:lumOff val="80000"/>
            </a:schemeClr>
          </a:solidFill>
        </p:spPr>
        <p:txBody>
          <a:bodyPr wrap="none" rtlCol="0">
            <a:spAutoFit/>
          </a:bodyPr>
          <a:lstStyle/>
          <a:p>
            <a:r>
              <a:rPr lang="en-NO" sz="2000" b="1"/>
              <a:t>12 reads </a:t>
            </a:r>
          </a:p>
        </p:txBody>
      </p:sp>
      <p:sp>
        <p:nvSpPr>
          <p:cNvPr id="68" name="TextBox 67">
            <a:extLst>
              <a:ext uri="{FF2B5EF4-FFF2-40B4-BE49-F238E27FC236}">
                <a16:creationId xmlns:a16="http://schemas.microsoft.com/office/drawing/2014/main" id="{248F009D-BAA6-CC4E-959B-CD8128593613}"/>
              </a:ext>
            </a:extLst>
          </p:cNvPr>
          <p:cNvSpPr txBox="1"/>
          <p:nvPr/>
        </p:nvSpPr>
        <p:spPr>
          <a:xfrm>
            <a:off x="3758348" y="4588565"/>
            <a:ext cx="1145185" cy="400110"/>
          </a:xfrm>
          <a:prstGeom prst="rect">
            <a:avLst/>
          </a:prstGeom>
          <a:solidFill>
            <a:schemeClr val="accent2">
              <a:lumMod val="20000"/>
              <a:lumOff val="80000"/>
            </a:schemeClr>
          </a:solidFill>
        </p:spPr>
        <p:txBody>
          <a:bodyPr wrap="none" rtlCol="0">
            <a:spAutoFit/>
          </a:bodyPr>
          <a:lstStyle/>
          <a:p>
            <a:r>
              <a:rPr lang="en-NO" sz="2000" b="1"/>
              <a:t>28 reads </a:t>
            </a:r>
          </a:p>
        </p:txBody>
      </p:sp>
      <p:sp>
        <p:nvSpPr>
          <p:cNvPr id="69" name="TextBox 68">
            <a:extLst>
              <a:ext uri="{FF2B5EF4-FFF2-40B4-BE49-F238E27FC236}">
                <a16:creationId xmlns:a16="http://schemas.microsoft.com/office/drawing/2014/main" id="{DC88D6E7-EADF-F840-AF5C-23C8769DC500}"/>
              </a:ext>
            </a:extLst>
          </p:cNvPr>
          <p:cNvSpPr txBox="1"/>
          <p:nvPr/>
        </p:nvSpPr>
        <p:spPr>
          <a:xfrm>
            <a:off x="5966938" y="4584637"/>
            <a:ext cx="1015343" cy="400110"/>
          </a:xfrm>
          <a:prstGeom prst="rect">
            <a:avLst/>
          </a:prstGeom>
          <a:solidFill>
            <a:schemeClr val="accent2">
              <a:lumMod val="20000"/>
              <a:lumOff val="80000"/>
            </a:schemeClr>
          </a:solidFill>
        </p:spPr>
        <p:txBody>
          <a:bodyPr wrap="none" rtlCol="0">
            <a:spAutoFit/>
          </a:bodyPr>
          <a:lstStyle/>
          <a:p>
            <a:r>
              <a:rPr lang="en-NO" sz="2000" b="1"/>
              <a:t>8 reads </a:t>
            </a:r>
          </a:p>
        </p:txBody>
      </p:sp>
      <p:cxnSp>
        <p:nvCxnSpPr>
          <p:cNvPr id="70" name="Straight Connector 69">
            <a:extLst>
              <a:ext uri="{FF2B5EF4-FFF2-40B4-BE49-F238E27FC236}">
                <a16:creationId xmlns:a16="http://schemas.microsoft.com/office/drawing/2014/main" id="{9A7C25CF-23BB-5F4D-B8D2-0EC3EB8378EB}"/>
              </a:ext>
            </a:extLst>
          </p:cNvPr>
          <p:cNvCxnSpPr>
            <a:cxnSpLocks/>
          </p:cNvCxnSpPr>
          <p:nvPr/>
        </p:nvCxnSpPr>
        <p:spPr>
          <a:xfrm>
            <a:off x="1739067" y="415915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1" name="Straight Connector 70">
            <a:extLst>
              <a:ext uri="{FF2B5EF4-FFF2-40B4-BE49-F238E27FC236}">
                <a16:creationId xmlns:a16="http://schemas.microsoft.com/office/drawing/2014/main" id="{822305C2-7895-4C4C-96A5-DF8F056CF824}"/>
              </a:ext>
            </a:extLst>
          </p:cNvPr>
          <p:cNvCxnSpPr>
            <a:cxnSpLocks/>
          </p:cNvCxnSpPr>
          <p:nvPr/>
        </p:nvCxnSpPr>
        <p:spPr>
          <a:xfrm>
            <a:off x="1782994" y="39713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2" name="Straight Connector 71">
            <a:extLst>
              <a:ext uri="{FF2B5EF4-FFF2-40B4-BE49-F238E27FC236}">
                <a16:creationId xmlns:a16="http://schemas.microsoft.com/office/drawing/2014/main" id="{7C6A0DF9-318E-E44A-AF9E-B6B22C131216}"/>
              </a:ext>
            </a:extLst>
          </p:cNvPr>
          <p:cNvCxnSpPr>
            <a:cxnSpLocks/>
          </p:cNvCxnSpPr>
          <p:nvPr/>
        </p:nvCxnSpPr>
        <p:spPr>
          <a:xfrm>
            <a:off x="2302623" y="424448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3" name="Straight Connector 72">
            <a:extLst>
              <a:ext uri="{FF2B5EF4-FFF2-40B4-BE49-F238E27FC236}">
                <a16:creationId xmlns:a16="http://schemas.microsoft.com/office/drawing/2014/main" id="{BB816476-E0E8-034E-8842-5F98F73B5273}"/>
              </a:ext>
            </a:extLst>
          </p:cNvPr>
          <p:cNvCxnSpPr>
            <a:cxnSpLocks/>
          </p:cNvCxnSpPr>
          <p:nvPr/>
        </p:nvCxnSpPr>
        <p:spPr>
          <a:xfrm>
            <a:off x="2088733" y="406511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4" name="Straight Connector 73">
            <a:extLst>
              <a:ext uri="{FF2B5EF4-FFF2-40B4-BE49-F238E27FC236}">
                <a16:creationId xmlns:a16="http://schemas.microsoft.com/office/drawing/2014/main" id="{1B116C29-42E7-6E47-9E78-7B132607BCA2}"/>
              </a:ext>
            </a:extLst>
          </p:cNvPr>
          <p:cNvCxnSpPr>
            <a:cxnSpLocks/>
          </p:cNvCxnSpPr>
          <p:nvPr/>
        </p:nvCxnSpPr>
        <p:spPr>
          <a:xfrm>
            <a:off x="2003672" y="435440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5" name="Straight Connector 74">
            <a:extLst>
              <a:ext uri="{FF2B5EF4-FFF2-40B4-BE49-F238E27FC236}">
                <a16:creationId xmlns:a16="http://schemas.microsoft.com/office/drawing/2014/main" id="{42C9CB27-20F1-0549-A3E9-F40071539702}"/>
              </a:ext>
            </a:extLst>
          </p:cNvPr>
          <p:cNvCxnSpPr>
            <a:cxnSpLocks/>
          </p:cNvCxnSpPr>
          <p:nvPr/>
        </p:nvCxnSpPr>
        <p:spPr>
          <a:xfrm>
            <a:off x="3316230" y="41135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6" name="Straight Connector 75">
            <a:extLst>
              <a:ext uri="{FF2B5EF4-FFF2-40B4-BE49-F238E27FC236}">
                <a16:creationId xmlns:a16="http://schemas.microsoft.com/office/drawing/2014/main" id="{6433F28D-F72E-8B46-A837-BE8995E1428E}"/>
              </a:ext>
            </a:extLst>
          </p:cNvPr>
          <p:cNvCxnSpPr>
            <a:cxnSpLocks/>
          </p:cNvCxnSpPr>
          <p:nvPr/>
        </p:nvCxnSpPr>
        <p:spPr>
          <a:xfrm>
            <a:off x="3360157" y="39257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7" name="Straight Connector 76">
            <a:extLst>
              <a:ext uri="{FF2B5EF4-FFF2-40B4-BE49-F238E27FC236}">
                <a16:creationId xmlns:a16="http://schemas.microsoft.com/office/drawing/2014/main" id="{80C4BB46-4F1C-0F4F-AB16-6E2E1395E96F}"/>
              </a:ext>
            </a:extLst>
          </p:cNvPr>
          <p:cNvCxnSpPr>
            <a:cxnSpLocks/>
          </p:cNvCxnSpPr>
          <p:nvPr/>
        </p:nvCxnSpPr>
        <p:spPr>
          <a:xfrm>
            <a:off x="3879786" y="41989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8" name="Straight Connector 77">
            <a:extLst>
              <a:ext uri="{FF2B5EF4-FFF2-40B4-BE49-F238E27FC236}">
                <a16:creationId xmlns:a16="http://schemas.microsoft.com/office/drawing/2014/main" id="{FACA8ED1-F356-0448-9530-0AFD7247184A}"/>
              </a:ext>
            </a:extLst>
          </p:cNvPr>
          <p:cNvCxnSpPr>
            <a:cxnSpLocks/>
          </p:cNvCxnSpPr>
          <p:nvPr/>
        </p:nvCxnSpPr>
        <p:spPr>
          <a:xfrm>
            <a:off x="3665896" y="40195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9" name="Straight Connector 78">
            <a:extLst>
              <a:ext uri="{FF2B5EF4-FFF2-40B4-BE49-F238E27FC236}">
                <a16:creationId xmlns:a16="http://schemas.microsoft.com/office/drawing/2014/main" id="{50EB6CBF-5053-1243-AF09-0B28002C7D31}"/>
              </a:ext>
            </a:extLst>
          </p:cNvPr>
          <p:cNvCxnSpPr>
            <a:cxnSpLocks/>
          </p:cNvCxnSpPr>
          <p:nvPr/>
        </p:nvCxnSpPr>
        <p:spPr>
          <a:xfrm>
            <a:off x="3580835" y="43088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0" name="Straight Connector 79">
            <a:extLst>
              <a:ext uri="{FF2B5EF4-FFF2-40B4-BE49-F238E27FC236}">
                <a16:creationId xmlns:a16="http://schemas.microsoft.com/office/drawing/2014/main" id="{0BC0904D-12A2-5F44-9B72-B7627CDE5298}"/>
              </a:ext>
            </a:extLst>
          </p:cNvPr>
          <p:cNvCxnSpPr>
            <a:cxnSpLocks/>
          </p:cNvCxnSpPr>
          <p:nvPr/>
        </p:nvCxnSpPr>
        <p:spPr>
          <a:xfrm>
            <a:off x="4297737" y="41135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1" name="Straight Connector 80">
            <a:extLst>
              <a:ext uri="{FF2B5EF4-FFF2-40B4-BE49-F238E27FC236}">
                <a16:creationId xmlns:a16="http://schemas.microsoft.com/office/drawing/2014/main" id="{0D723832-F9D3-0E40-AB8F-6A95AEBB3F34}"/>
              </a:ext>
            </a:extLst>
          </p:cNvPr>
          <p:cNvCxnSpPr>
            <a:cxnSpLocks/>
          </p:cNvCxnSpPr>
          <p:nvPr/>
        </p:nvCxnSpPr>
        <p:spPr>
          <a:xfrm>
            <a:off x="4341664" y="39257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2" name="Straight Connector 81">
            <a:extLst>
              <a:ext uri="{FF2B5EF4-FFF2-40B4-BE49-F238E27FC236}">
                <a16:creationId xmlns:a16="http://schemas.microsoft.com/office/drawing/2014/main" id="{310BDCF8-87DC-E14B-A19A-9A4D9A17721F}"/>
              </a:ext>
            </a:extLst>
          </p:cNvPr>
          <p:cNvCxnSpPr>
            <a:cxnSpLocks/>
          </p:cNvCxnSpPr>
          <p:nvPr/>
        </p:nvCxnSpPr>
        <p:spPr>
          <a:xfrm>
            <a:off x="4861293" y="41989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3" name="Straight Connector 82">
            <a:extLst>
              <a:ext uri="{FF2B5EF4-FFF2-40B4-BE49-F238E27FC236}">
                <a16:creationId xmlns:a16="http://schemas.microsoft.com/office/drawing/2014/main" id="{6123094A-1D09-E74C-A18B-BFAFD2DACAD4}"/>
              </a:ext>
            </a:extLst>
          </p:cNvPr>
          <p:cNvCxnSpPr>
            <a:cxnSpLocks/>
          </p:cNvCxnSpPr>
          <p:nvPr/>
        </p:nvCxnSpPr>
        <p:spPr>
          <a:xfrm>
            <a:off x="4647403" y="40195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4" name="Straight Connector 83">
            <a:extLst>
              <a:ext uri="{FF2B5EF4-FFF2-40B4-BE49-F238E27FC236}">
                <a16:creationId xmlns:a16="http://schemas.microsoft.com/office/drawing/2014/main" id="{B63A3621-AEBB-2B48-B57E-D6A8DA268C5A}"/>
              </a:ext>
            </a:extLst>
          </p:cNvPr>
          <p:cNvCxnSpPr>
            <a:cxnSpLocks/>
          </p:cNvCxnSpPr>
          <p:nvPr/>
        </p:nvCxnSpPr>
        <p:spPr>
          <a:xfrm>
            <a:off x="4562342" y="43088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5" name="Straight Connector 84">
            <a:extLst>
              <a:ext uri="{FF2B5EF4-FFF2-40B4-BE49-F238E27FC236}">
                <a16:creationId xmlns:a16="http://schemas.microsoft.com/office/drawing/2014/main" id="{6CE5D4C8-96C4-AC4A-B585-75D38A55A369}"/>
              </a:ext>
            </a:extLst>
          </p:cNvPr>
          <p:cNvCxnSpPr>
            <a:cxnSpLocks/>
          </p:cNvCxnSpPr>
          <p:nvPr/>
        </p:nvCxnSpPr>
        <p:spPr>
          <a:xfrm>
            <a:off x="5936108" y="41935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6" name="Straight Connector 85">
            <a:extLst>
              <a:ext uri="{FF2B5EF4-FFF2-40B4-BE49-F238E27FC236}">
                <a16:creationId xmlns:a16="http://schemas.microsoft.com/office/drawing/2014/main" id="{B0092B78-F331-334E-952D-9A92493A345D}"/>
              </a:ext>
            </a:extLst>
          </p:cNvPr>
          <p:cNvCxnSpPr>
            <a:cxnSpLocks/>
          </p:cNvCxnSpPr>
          <p:nvPr/>
        </p:nvCxnSpPr>
        <p:spPr>
          <a:xfrm>
            <a:off x="5980035" y="400567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7" name="Straight Connector 86">
            <a:extLst>
              <a:ext uri="{FF2B5EF4-FFF2-40B4-BE49-F238E27FC236}">
                <a16:creationId xmlns:a16="http://schemas.microsoft.com/office/drawing/2014/main" id="{05E592FE-7DF3-D241-A661-E7334D42B79E}"/>
              </a:ext>
            </a:extLst>
          </p:cNvPr>
          <p:cNvCxnSpPr>
            <a:cxnSpLocks/>
          </p:cNvCxnSpPr>
          <p:nvPr/>
        </p:nvCxnSpPr>
        <p:spPr>
          <a:xfrm>
            <a:off x="6285774" y="4099476"/>
            <a:ext cx="563556" cy="0"/>
          </a:xfrm>
          <a:prstGeom prst="line">
            <a:avLst/>
          </a:prstGeom>
          <a:ln w="38100"/>
        </p:spPr>
        <p:style>
          <a:lnRef idx="2">
            <a:schemeClr val="dk1"/>
          </a:lnRef>
          <a:fillRef idx="0">
            <a:schemeClr val="dk1"/>
          </a:fillRef>
          <a:effectRef idx="1">
            <a:schemeClr val="dk1"/>
          </a:effectRef>
          <a:fontRef idx="minor">
            <a:schemeClr val="tx1"/>
          </a:fontRef>
        </p:style>
      </p:cxnSp>
      <p:sp>
        <p:nvSpPr>
          <p:cNvPr id="88" name="TextBox 87">
            <a:extLst>
              <a:ext uri="{FF2B5EF4-FFF2-40B4-BE49-F238E27FC236}">
                <a16:creationId xmlns:a16="http://schemas.microsoft.com/office/drawing/2014/main" id="{F41C142B-CD7E-2E47-A852-5FA7C8C61DE9}"/>
              </a:ext>
            </a:extLst>
          </p:cNvPr>
          <p:cNvSpPr txBox="1"/>
          <p:nvPr/>
        </p:nvSpPr>
        <p:spPr>
          <a:xfrm>
            <a:off x="1751373" y="6454137"/>
            <a:ext cx="1145185" cy="400110"/>
          </a:xfrm>
          <a:prstGeom prst="rect">
            <a:avLst/>
          </a:prstGeom>
          <a:solidFill>
            <a:schemeClr val="accent2">
              <a:lumMod val="20000"/>
              <a:lumOff val="80000"/>
            </a:schemeClr>
          </a:solidFill>
        </p:spPr>
        <p:txBody>
          <a:bodyPr wrap="none" rtlCol="0">
            <a:spAutoFit/>
          </a:bodyPr>
          <a:lstStyle/>
          <a:p>
            <a:r>
              <a:rPr lang="en-NO" sz="2000" b="1"/>
              <a:t>30 reads </a:t>
            </a:r>
          </a:p>
        </p:txBody>
      </p:sp>
      <p:sp>
        <p:nvSpPr>
          <p:cNvPr id="89" name="TextBox 88">
            <a:extLst>
              <a:ext uri="{FF2B5EF4-FFF2-40B4-BE49-F238E27FC236}">
                <a16:creationId xmlns:a16="http://schemas.microsoft.com/office/drawing/2014/main" id="{70562B2B-75D1-9B4F-B7FF-DA4E1B176FF5}"/>
              </a:ext>
            </a:extLst>
          </p:cNvPr>
          <p:cNvSpPr txBox="1"/>
          <p:nvPr/>
        </p:nvSpPr>
        <p:spPr>
          <a:xfrm>
            <a:off x="3778107" y="6441427"/>
            <a:ext cx="1145185" cy="400110"/>
          </a:xfrm>
          <a:prstGeom prst="rect">
            <a:avLst/>
          </a:prstGeom>
          <a:solidFill>
            <a:schemeClr val="accent2">
              <a:lumMod val="20000"/>
              <a:lumOff val="80000"/>
            </a:schemeClr>
          </a:solidFill>
        </p:spPr>
        <p:txBody>
          <a:bodyPr wrap="none" rtlCol="0">
            <a:spAutoFit/>
          </a:bodyPr>
          <a:lstStyle/>
          <a:p>
            <a:r>
              <a:rPr lang="en-NO" sz="2000" b="1"/>
              <a:t>60 reads </a:t>
            </a:r>
          </a:p>
        </p:txBody>
      </p:sp>
      <p:sp>
        <p:nvSpPr>
          <p:cNvPr id="90" name="TextBox 89">
            <a:extLst>
              <a:ext uri="{FF2B5EF4-FFF2-40B4-BE49-F238E27FC236}">
                <a16:creationId xmlns:a16="http://schemas.microsoft.com/office/drawing/2014/main" id="{2DDF0DAF-2F1C-674D-9FA3-C7B6159C3516}"/>
              </a:ext>
            </a:extLst>
          </p:cNvPr>
          <p:cNvSpPr txBox="1"/>
          <p:nvPr/>
        </p:nvSpPr>
        <p:spPr>
          <a:xfrm>
            <a:off x="5907504" y="6427113"/>
            <a:ext cx="1145185" cy="400110"/>
          </a:xfrm>
          <a:prstGeom prst="rect">
            <a:avLst/>
          </a:prstGeom>
          <a:solidFill>
            <a:schemeClr val="accent2">
              <a:lumMod val="20000"/>
              <a:lumOff val="80000"/>
            </a:schemeClr>
          </a:solidFill>
        </p:spPr>
        <p:txBody>
          <a:bodyPr wrap="none" rtlCol="0">
            <a:spAutoFit/>
          </a:bodyPr>
          <a:lstStyle/>
          <a:p>
            <a:r>
              <a:rPr lang="en-NO" sz="2000" b="1"/>
              <a:t>15 reads </a:t>
            </a:r>
          </a:p>
        </p:txBody>
      </p:sp>
      <p:cxnSp>
        <p:nvCxnSpPr>
          <p:cNvPr id="91" name="Straight Connector 90">
            <a:extLst>
              <a:ext uri="{FF2B5EF4-FFF2-40B4-BE49-F238E27FC236}">
                <a16:creationId xmlns:a16="http://schemas.microsoft.com/office/drawing/2014/main" id="{0953E8D8-D503-2A4B-8999-EC0AE3F02A90}"/>
              </a:ext>
            </a:extLst>
          </p:cNvPr>
          <p:cNvCxnSpPr>
            <a:cxnSpLocks/>
          </p:cNvCxnSpPr>
          <p:nvPr/>
        </p:nvCxnSpPr>
        <p:spPr>
          <a:xfrm>
            <a:off x="1763227" y="558703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2" name="Straight Connector 91">
            <a:extLst>
              <a:ext uri="{FF2B5EF4-FFF2-40B4-BE49-F238E27FC236}">
                <a16:creationId xmlns:a16="http://schemas.microsoft.com/office/drawing/2014/main" id="{0BBB6D2D-BDBE-E847-A87D-ED16A1FEC815}"/>
              </a:ext>
            </a:extLst>
          </p:cNvPr>
          <p:cNvCxnSpPr>
            <a:cxnSpLocks/>
          </p:cNvCxnSpPr>
          <p:nvPr/>
        </p:nvCxnSpPr>
        <p:spPr>
          <a:xfrm>
            <a:off x="1807154" y="53991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3" name="Straight Connector 92">
            <a:extLst>
              <a:ext uri="{FF2B5EF4-FFF2-40B4-BE49-F238E27FC236}">
                <a16:creationId xmlns:a16="http://schemas.microsoft.com/office/drawing/2014/main" id="{D55A142D-3D56-0846-9815-3B7E7D415F30}"/>
              </a:ext>
            </a:extLst>
          </p:cNvPr>
          <p:cNvCxnSpPr>
            <a:cxnSpLocks/>
          </p:cNvCxnSpPr>
          <p:nvPr/>
        </p:nvCxnSpPr>
        <p:spPr>
          <a:xfrm>
            <a:off x="2326783" y="567236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4" name="Straight Connector 93">
            <a:extLst>
              <a:ext uri="{FF2B5EF4-FFF2-40B4-BE49-F238E27FC236}">
                <a16:creationId xmlns:a16="http://schemas.microsoft.com/office/drawing/2014/main" id="{927362E3-E274-7740-917B-A6CAE67B0401}"/>
              </a:ext>
            </a:extLst>
          </p:cNvPr>
          <p:cNvCxnSpPr>
            <a:cxnSpLocks/>
          </p:cNvCxnSpPr>
          <p:nvPr/>
        </p:nvCxnSpPr>
        <p:spPr>
          <a:xfrm>
            <a:off x="2112893" y="549300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5" name="Straight Connector 94">
            <a:extLst>
              <a:ext uri="{FF2B5EF4-FFF2-40B4-BE49-F238E27FC236}">
                <a16:creationId xmlns:a16="http://schemas.microsoft.com/office/drawing/2014/main" id="{FD64CD5A-F8FD-C642-8DF7-F2A1D507005F}"/>
              </a:ext>
            </a:extLst>
          </p:cNvPr>
          <p:cNvCxnSpPr>
            <a:cxnSpLocks/>
          </p:cNvCxnSpPr>
          <p:nvPr/>
        </p:nvCxnSpPr>
        <p:spPr>
          <a:xfrm>
            <a:off x="2052075" y="601472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6" name="Straight Connector 95">
            <a:extLst>
              <a:ext uri="{FF2B5EF4-FFF2-40B4-BE49-F238E27FC236}">
                <a16:creationId xmlns:a16="http://schemas.microsoft.com/office/drawing/2014/main" id="{3A1C57EB-3FDE-094A-97DB-15F9EDD294A4}"/>
              </a:ext>
            </a:extLst>
          </p:cNvPr>
          <p:cNvCxnSpPr>
            <a:cxnSpLocks/>
          </p:cNvCxnSpPr>
          <p:nvPr/>
        </p:nvCxnSpPr>
        <p:spPr>
          <a:xfrm>
            <a:off x="3340390" y="554146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7" name="Straight Connector 96">
            <a:extLst>
              <a:ext uri="{FF2B5EF4-FFF2-40B4-BE49-F238E27FC236}">
                <a16:creationId xmlns:a16="http://schemas.microsoft.com/office/drawing/2014/main" id="{48E636B1-E3BC-AF4C-A28C-DD7D95F320EB}"/>
              </a:ext>
            </a:extLst>
          </p:cNvPr>
          <p:cNvCxnSpPr>
            <a:cxnSpLocks/>
          </p:cNvCxnSpPr>
          <p:nvPr/>
        </p:nvCxnSpPr>
        <p:spPr>
          <a:xfrm>
            <a:off x="3384317" y="535362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8" name="Straight Connector 97">
            <a:extLst>
              <a:ext uri="{FF2B5EF4-FFF2-40B4-BE49-F238E27FC236}">
                <a16:creationId xmlns:a16="http://schemas.microsoft.com/office/drawing/2014/main" id="{80BE901A-B8B5-0044-902A-94A5FCD676C9}"/>
              </a:ext>
            </a:extLst>
          </p:cNvPr>
          <p:cNvCxnSpPr>
            <a:cxnSpLocks/>
          </p:cNvCxnSpPr>
          <p:nvPr/>
        </p:nvCxnSpPr>
        <p:spPr>
          <a:xfrm>
            <a:off x="3903946" y="56267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9" name="Straight Connector 98">
            <a:extLst>
              <a:ext uri="{FF2B5EF4-FFF2-40B4-BE49-F238E27FC236}">
                <a16:creationId xmlns:a16="http://schemas.microsoft.com/office/drawing/2014/main" id="{28ED6A17-D068-C849-A19F-14F199B3BEFD}"/>
              </a:ext>
            </a:extLst>
          </p:cNvPr>
          <p:cNvCxnSpPr>
            <a:cxnSpLocks/>
          </p:cNvCxnSpPr>
          <p:nvPr/>
        </p:nvCxnSpPr>
        <p:spPr>
          <a:xfrm>
            <a:off x="3690056" y="54474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0" name="Straight Connector 99">
            <a:extLst>
              <a:ext uri="{FF2B5EF4-FFF2-40B4-BE49-F238E27FC236}">
                <a16:creationId xmlns:a16="http://schemas.microsoft.com/office/drawing/2014/main" id="{916199BC-B2FB-0440-B059-D8ACFC12FA76}"/>
              </a:ext>
            </a:extLst>
          </p:cNvPr>
          <p:cNvCxnSpPr>
            <a:cxnSpLocks/>
          </p:cNvCxnSpPr>
          <p:nvPr/>
        </p:nvCxnSpPr>
        <p:spPr>
          <a:xfrm>
            <a:off x="3604995" y="57367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1" name="Straight Connector 100">
            <a:extLst>
              <a:ext uri="{FF2B5EF4-FFF2-40B4-BE49-F238E27FC236}">
                <a16:creationId xmlns:a16="http://schemas.microsoft.com/office/drawing/2014/main" id="{B99038B6-8A48-7E4B-94A7-577447608353}"/>
              </a:ext>
            </a:extLst>
          </p:cNvPr>
          <p:cNvCxnSpPr>
            <a:cxnSpLocks/>
          </p:cNvCxnSpPr>
          <p:nvPr/>
        </p:nvCxnSpPr>
        <p:spPr>
          <a:xfrm>
            <a:off x="4321897" y="554146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2" name="Straight Connector 101">
            <a:extLst>
              <a:ext uri="{FF2B5EF4-FFF2-40B4-BE49-F238E27FC236}">
                <a16:creationId xmlns:a16="http://schemas.microsoft.com/office/drawing/2014/main" id="{D04A0ABA-0B44-DD4F-8D3E-1C209C284554}"/>
              </a:ext>
            </a:extLst>
          </p:cNvPr>
          <p:cNvCxnSpPr>
            <a:cxnSpLocks/>
          </p:cNvCxnSpPr>
          <p:nvPr/>
        </p:nvCxnSpPr>
        <p:spPr>
          <a:xfrm>
            <a:off x="4365824" y="535362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3" name="Straight Connector 102">
            <a:extLst>
              <a:ext uri="{FF2B5EF4-FFF2-40B4-BE49-F238E27FC236}">
                <a16:creationId xmlns:a16="http://schemas.microsoft.com/office/drawing/2014/main" id="{904291DD-D7DF-2A45-BA90-029123A77F4E}"/>
              </a:ext>
            </a:extLst>
          </p:cNvPr>
          <p:cNvCxnSpPr>
            <a:cxnSpLocks/>
          </p:cNvCxnSpPr>
          <p:nvPr/>
        </p:nvCxnSpPr>
        <p:spPr>
          <a:xfrm>
            <a:off x="4885453" y="56267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4" name="Straight Connector 103">
            <a:extLst>
              <a:ext uri="{FF2B5EF4-FFF2-40B4-BE49-F238E27FC236}">
                <a16:creationId xmlns:a16="http://schemas.microsoft.com/office/drawing/2014/main" id="{9C2F7E54-DA92-9841-A657-E823507EB1C8}"/>
              </a:ext>
            </a:extLst>
          </p:cNvPr>
          <p:cNvCxnSpPr>
            <a:cxnSpLocks/>
          </p:cNvCxnSpPr>
          <p:nvPr/>
        </p:nvCxnSpPr>
        <p:spPr>
          <a:xfrm>
            <a:off x="4671563" y="54474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5" name="Straight Connector 104">
            <a:extLst>
              <a:ext uri="{FF2B5EF4-FFF2-40B4-BE49-F238E27FC236}">
                <a16:creationId xmlns:a16="http://schemas.microsoft.com/office/drawing/2014/main" id="{71FC7CBB-830C-4045-BAC0-7C18F92422D9}"/>
              </a:ext>
            </a:extLst>
          </p:cNvPr>
          <p:cNvCxnSpPr>
            <a:cxnSpLocks/>
          </p:cNvCxnSpPr>
          <p:nvPr/>
        </p:nvCxnSpPr>
        <p:spPr>
          <a:xfrm>
            <a:off x="4586502" y="57367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6" name="Straight Connector 105">
            <a:extLst>
              <a:ext uri="{FF2B5EF4-FFF2-40B4-BE49-F238E27FC236}">
                <a16:creationId xmlns:a16="http://schemas.microsoft.com/office/drawing/2014/main" id="{6AFECA52-6893-C048-B660-163BD192551F}"/>
              </a:ext>
            </a:extLst>
          </p:cNvPr>
          <p:cNvCxnSpPr>
            <a:cxnSpLocks/>
          </p:cNvCxnSpPr>
          <p:nvPr/>
        </p:nvCxnSpPr>
        <p:spPr>
          <a:xfrm>
            <a:off x="5960268" y="562139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7" name="Straight Connector 106">
            <a:extLst>
              <a:ext uri="{FF2B5EF4-FFF2-40B4-BE49-F238E27FC236}">
                <a16:creationId xmlns:a16="http://schemas.microsoft.com/office/drawing/2014/main" id="{BB9BBAA0-7535-F94B-AA9A-04535F13A67F}"/>
              </a:ext>
            </a:extLst>
          </p:cNvPr>
          <p:cNvCxnSpPr>
            <a:cxnSpLocks/>
          </p:cNvCxnSpPr>
          <p:nvPr/>
        </p:nvCxnSpPr>
        <p:spPr>
          <a:xfrm>
            <a:off x="6004195" y="543355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8" name="Straight Connector 107">
            <a:extLst>
              <a:ext uri="{FF2B5EF4-FFF2-40B4-BE49-F238E27FC236}">
                <a16:creationId xmlns:a16="http://schemas.microsoft.com/office/drawing/2014/main" id="{D793FC2D-2B3E-7D4A-A1D1-5A7D31D912CC}"/>
              </a:ext>
            </a:extLst>
          </p:cNvPr>
          <p:cNvCxnSpPr>
            <a:cxnSpLocks/>
          </p:cNvCxnSpPr>
          <p:nvPr/>
        </p:nvCxnSpPr>
        <p:spPr>
          <a:xfrm>
            <a:off x="6309934" y="552736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9" name="Straight Connector 108">
            <a:extLst>
              <a:ext uri="{FF2B5EF4-FFF2-40B4-BE49-F238E27FC236}">
                <a16:creationId xmlns:a16="http://schemas.microsoft.com/office/drawing/2014/main" id="{C535E9E0-1516-FA46-B0D5-19991300DCEF}"/>
              </a:ext>
            </a:extLst>
          </p:cNvPr>
          <p:cNvCxnSpPr>
            <a:cxnSpLocks/>
          </p:cNvCxnSpPr>
          <p:nvPr/>
        </p:nvCxnSpPr>
        <p:spPr>
          <a:xfrm>
            <a:off x="1887920" y="584930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0" name="Straight Connector 109">
            <a:extLst>
              <a:ext uri="{FF2B5EF4-FFF2-40B4-BE49-F238E27FC236}">
                <a16:creationId xmlns:a16="http://schemas.microsoft.com/office/drawing/2014/main" id="{903F6544-CC07-974B-A0A5-B27FD56A4259}"/>
              </a:ext>
            </a:extLst>
          </p:cNvPr>
          <p:cNvCxnSpPr>
            <a:cxnSpLocks/>
          </p:cNvCxnSpPr>
          <p:nvPr/>
        </p:nvCxnSpPr>
        <p:spPr>
          <a:xfrm>
            <a:off x="2451476" y="593463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1" name="Straight Connector 110">
            <a:extLst>
              <a:ext uri="{FF2B5EF4-FFF2-40B4-BE49-F238E27FC236}">
                <a16:creationId xmlns:a16="http://schemas.microsoft.com/office/drawing/2014/main" id="{F95CC579-3178-F440-9D62-51B39188C934}"/>
              </a:ext>
            </a:extLst>
          </p:cNvPr>
          <p:cNvCxnSpPr>
            <a:cxnSpLocks/>
          </p:cNvCxnSpPr>
          <p:nvPr/>
        </p:nvCxnSpPr>
        <p:spPr>
          <a:xfrm>
            <a:off x="2237586" y="575527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2" name="Straight Connector 111">
            <a:extLst>
              <a:ext uri="{FF2B5EF4-FFF2-40B4-BE49-F238E27FC236}">
                <a16:creationId xmlns:a16="http://schemas.microsoft.com/office/drawing/2014/main" id="{1FABE185-1E77-4749-915F-196BA879ADDD}"/>
              </a:ext>
            </a:extLst>
          </p:cNvPr>
          <p:cNvCxnSpPr>
            <a:cxnSpLocks/>
          </p:cNvCxnSpPr>
          <p:nvPr/>
        </p:nvCxnSpPr>
        <p:spPr>
          <a:xfrm>
            <a:off x="3465083" y="580373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3" name="Straight Connector 112">
            <a:extLst>
              <a:ext uri="{FF2B5EF4-FFF2-40B4-BE49-F238E27FC236}">
                <a16:creationId xmlns:a16="http://schemas.microsoft.com/office/drawing/2014/main" id="{81FAB44B-C4E1-4942-813E-04D592C6A7BC}"/>
              </a:ext>
            </a:extLst>
          </p:cNvPr>
          <p:cNvCxnSpPr>
            <a:cxnSpLocks/>
          </p:cNvCxnSpPr>
          <p:nvPr/>
        </p:nvCxnSpPr>
        <p:spPr>
          <a:xfrm>
            <a:off x="4028639" y="588906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4" name="Straight Connector 113">
            <a:extLst>
              <a:ext uri="{FF2B5EF4-FFF2-40B4-BE49-F238E27FC236}">
                <a16:creationId xmlns:a16="http://schemas.microsoft.com/office/drawing/2014/main" id="{4BC0A2CA-A9D7-FD4F-B039-2102ABF6DEBF}"/>
              </a:ext>
            </a:extLst>
          </p:cNvPr>
          <p:cNvCxnSpPr>
            <a:cxnSpLocks/>
          </p:cNvCxnSpPr>
          <p:nvPr/>
        </p:nvCxnSpPr>
        <p:spPr>
          <a:xfrm>
            <a:off x="3729688" y="599898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5" name="Straight Connector 114">
            <a:extLst>
              <a:ext uri="{FF2B5EF4-FFF2-40B4-BE49-F238E27FC236}">
                <a16:creationId xmlns:a16="http://schemas.microsoft.com/office/drawing/2014/main" id="{5169960A-7A0D-EC4F-B2D0-15EF6DAEE2DE}"/>
              </a:ext>
            </a:extLst>
          </p:cNvPr>
          <p:cNvCxnSpPr>
            <a:cxnSpLocks/>
          </p:cNvCxnSpPr>
          <p:nvPr/>
        </p:nvCxnSpPr>
        <p:spPr>
          <a:xfrm>
            <a:off x="4446590" y="580373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6" name="Straight Connector 115">
            <a:extLst>
              <a:ext uri="{FF2B5EF4-FFF2-40B4-BE49-F238E27FC236}">
                <a16:creationId xmlns:a16="http://schemas.microsoft.com/office/drawing/2014/main" id="{6448F751-2107-7841-9F24-BEBD421CC3B6}"/>
              </a:ext>
            </a:extLst>
          </p:cNvPr>
          <p:cNvCxnSpPr>
            <a:cxnSpLocks/>
          </p:cNvCxnSpPr>
          <p:nvPr/>
        </p:nvCxnSpPr>
        <p:spPr>
          <a:xfrm>
            <a:off x="5010146" y="588906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7" name="Straight Connector 116">
            <a:extLst>
              <a:ext uri="{FF2B5EF4-FFF2-40B4-BE49-F238E27FC236}">
                <a16:creationId xmlns:a16="http://schemas.microsoft.com/office/drawing/2014/main" id="{304B6424-C131-EA47-84A9-DCF63C01A1FC}"/>
              </a:ext>
            </a:extLst>
          </p:cNvPr>
          <p:cNvCxnSpPr>
            <a:cxnSpLocks/>
          </p:cNvCxnSpPr>
          <p:nvPr/>
        </p:nvCxnSpPr>
        <p:spPr>
          <a:xfrm>
            <a:off x="4711195" y="599898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8" name="Straight Connector 117">
            <a:extLst>
              <a:ext uri="{FF2B5EF4-FFF2-40B4-BE49-F238E27FC236}">
                <a16:creationId xmlns:a16="http://schemas.microsoft.com/office/drawing/2014/main" id="{BDB91B1D-11B7-BA4B-8363-D22FAD66D6DA}"/>
              </a:ext>
            </a:extLst>
          </p:cNvPr>
          <p:cNvCxnSpPr>
            <a:cxnSpLocks/>
          </p:cNvCxnSpPr>
          <p:nvPr/>
        </p:nvCxnSpPr>
        <p:spPr>
          <a:xfrm>
            <a:off x="6084961" y="588366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0" name="Straight Connector 119">
            <a:extLst>
              <a:ext uri="{FF2B5EF4-FFF2-40B4-BE49-F238E27FC236}">
                <a16:creationId xmlns:a16="http://schemas.microsoft.com/office/drawing/2014/main" id="{107B8387-4887-994E-9FA7-293DE7DE4F21}"/>
              </a:ext>
            </a:extLst>
          </p:cNvPr>
          <p:cNvCxnSpPr>
            <a:cxnSpLocks/>
          </p:cNvCxnSpPr>
          <p:nvPr/>
        </p:nvCxnSpPr>
        <p:spPr>
          <a:xfrm>
            <a:off x="1806955" y="446666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1" name="Straight Connector 120">
            <a:extLst>
              <a:ext uri="{FF2B5EF4-FFF2-40B4-BE49-F238E27FC236}">
                <a16:creationId xmlns:a16="http://schemas.microsoft.com/office/drawing/2014/main" id="{DB1F7C66-5B53-414C-B90C-4664BA770555}"/>
              </a:ext>
            </a:extLst>
          </p:cNvPr>
          <p:cNvCxnSpPr>
            <a:cxnSpLocks/>
          </p:cNvCxnSpPr>
          <p:nvPr/>
        </p:nvCxnSpPr>
        <p:spPr>
          <a:xfrm>
            <a:off x="3287797" y="424938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2" name="Straight Connector 121">
            <a:extLst>
              <a:ext uri="{FF2B5EF4-FFF2-40B4-BE49-F238E27FC236}">
                <a16:creationId xmlns:a16="http://schemas.microsoft.com/office/drawing/2014/main" id="{76A965CD-063C-924D-AA29-BF8D21757773}"/>
              </a:ext>
            </a:extLst>
          </p:cNvPr>
          <p:cNvCxnSpPr>
            <a:cxnSpLocks/>
          </p:cNvCxnSpPr>
          <p:nvPr/>
        </p:nvCxnSpPr>
        <p:spPr>
          <a:xfrm>
            <a:off x="3936413" y="437724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3" name="Straight Connector 122">
            <a:extLst>
              <a:ext uri="{FF2B5EF4-FFF2-40B4-BE49-F238E27FC236}">
                <a16:creationId xmlns:a16="http://schemas.microsoft.com/office/drawing/2014/main" id="{443D1C23-8800-9147-85F8-BE25C35D7886}"/>
              </a:ext>
            </a:extLst>
          </p:cNvPr>
          <p:cNvCxnSpPr>
            <a:cxnSpLocks/>
          </p:cNvCxnSpPr>
          <p:nvPr/>
        </p:nvCxnSpPr>
        <p:spPr>
          <a:xfrm>
            <a:off x="3552402" y="44446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5" name="Straight Connector 124">
            <a:extLst>
              <a:ext uri="{FF2B5EF4-FFF2-40B4-BE49-F238E27FC236}">
                <a16:creationId xmlns:a16="http://schemas.microsoft.com/office/drawing/2014/main" id="{F1FCDCC9-AACF-084A-AFC6-C66C6ECBAD99}"/>
              </a:ext>
            </a:extLst>
          </p:cNvPr>
          <p:cNvCxnSpPr>
            <a:cxnSpLocks/>
          </p:cNvCxnSpPr>
          <p:nvPr/>
        </p:nvCxnSpPr>
        <p:spPr>
          <a:xfrm>
            <a:off x="4533909" y="44446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6" name="Straight Connector 125">
            <a:extLst>
              <a:ext uri="{FF2B5EF4-FFF2-40B4-BE49-F238E27FC236}">
                <a16:creationId xmlns:a16="http://schemas.microsoft.com/office/drawing/2014/main" id="{85D0B4DD-954E-424B-9D92-B76A298D3E2A}"/>
              </a:ext>
            </a:extLst>
          </p:cNvPr>
          <p:cNvCxnSpPr>
            <a:cxnSpLocks/>
          </p:cNvCxnSpPr>
          <p:nvPr/>
        </p:nvCxnSpPr>
        <p:spPr>
          <a:xfrm>
            <a:off x="6127491" y="430304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7" name="Straight Connector 126">
            <a:extLst>
              <a:ext uri="{FF2B5EF4-FFF2-40B4-BE49-F238E27FC236}">
                <a16:creationId xmlns:a16="http://schemas.microsoft.com/office/drawing/2014/main" id="{AA0F1092-92F3-B147-AB4B-7B4A78FDDB7A}"/>
              </a:ext>
            </a:extLst>
          </p:cNvPr>
          <p:cNvCxnSpPr>
            <a:cxnSpLocks/>
          </p:cNvCxnSpPr>
          <p:nvPr/>
        </p:nvCxnSpPr>
        <p:spPr>
          <a:xfrm>
            <a:off x="6242046" y="569476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8" name="Straight Connector 127">
            <a:extLst>
              <a:ext uri="{FF2B5EF4-FFF2-40B4-BE49-F238E27FC236}">
                <a16:creationId xmlns:a16="http://schemas.microsoft.com/office/drawing/2014/main" id="{EB4DF62B-BAA2-8C44-91EE-87DDD4B2369E}"/>
              </a:ext>
            </a:extLst>
          </p:cNvPr>
          <p:cNvCxnSpPr>
            <a:cxnSpLocks/>
          </p:cNvCxnSpPr>
          <p:nvPr/>
        </p:nvCxnSpPr>
        <p:spPr>
          <a:xfrm>
            <a:off x="6102134" y="576178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9" name="Straight Connector 128">
            <a:extLst>
              <a:ext uri="{FF2B5EF4-FFF2-40B4-BE49-F238E27FC236}">
                <a16:creationId xmlns:a16="http://schemas.microsoft.com/office/drawing/2014/main" id="{4898977F-A7A0-F948-B3A7-A328DAF418EF}"/>
              </a:ext>
            </a:extLst>
          </p:cNvPr>
          <p:cNvCxnSpPr>
            <a:cxnSpLocks/>
          </p:cNvCxnSpPr>
          <p:nvPr/>
        </p:nvCxnSpPr>
        <p:spPr>
          <a:xfrm>
            <a:off x="6366739" y="595703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5" name="Straight Connector 134">
            <a:extLst>
              <a:ext uri="{FF2B5EF4-FFF2-40B4-BE49-F238E27FC236}">
                <a16:creationId xmlns:a16="http://schemas.microsoft.com/office/drawing/2014/main" id="{5D2CC134-1BEA-8440-9D3C-23E80ED59C0F}"/>
              </a:ext>
            </a:extLst>
          </p:cNvPr>
          <p:cNvCxnSpPr>
            <a:cxnSpLocks/>
          </p:cNvCxnSpPr>
          <p:nvPr/>
        </p:nvCxnSpPr>
        <p:spPr>
          <a:xfrm>
            <a:off x="1971110" y="627345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6" name="Straight Connector 135">
            <a:extLst>
              <a:ext uri="{FF2B5EF4-FFF2-40B4-BE49-F238E27FC236}">
                <a16:creationId xmlns:a16="http://schemas.microsoft.com/office/drawing/2014/main" id="{718413E4-55CD-A144-A68F-5EA3F24E98F6}"/>
              </a:ext>
            </a:extLst>
          </p:cNvPr>
          <p:cNvCxnSpPr>
            <a:cxnSpLocks/>
          </p:cNvCxnSpPr>
          <p:nvPr/>
        </p:nvCxnSpPr>
        <p:spPr>
          <a:xfrm>
            <a:off x="1806955" y="610803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7" name="Straight Connector 136">
            <a:extLst>
              <a:ext uri="{FF2B5EF4-FFF2-40B4-BE49-F238E27FC236}">
                <a16:creationId xmlns:a16="http://schemas.microsoft.com/office/drawing/2014/main" id="{69E27640-CA7B-3940-B919-00E111502859}"/>
              </a:ext>
            </a:extLst>
          </p:cNvPr>
          <p:cNvCxnSpPr>
            <a:cxnSpLocks/>
          </p:cNvCxnSpPr>
          <p:nvPr/>
        </p:nvCxnSpPr>
        <p:spPr>
          <a:xfrm>
            <a:off x="2370511" y="619336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8" name="Straight Connector 137">
            <a:extLst>
              <a:ext uri="{FF2B5EF4-FFF2-40B4-BE49-F238E27FC236}">
                <a16:creationId xmlns:a16="http://schemas.microsoft.com/office/drawing/2014/main" id="{BF1B0811-C187-D04E-BB38-3ED611BE8E9D}"/>
              </a:ext>
            </a:extLst>
          </p:cNvPr>
          <p:cNvCxnSpPr>
            <a:cxnSpLocks/>
          </p:cNvCxnSpPr>
          <p:nvPr/>
        </p:nvCxnSpPr>
        <p:spPr>
          <a:xfrm>
            <a:off x="3384118" y="606246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9" name="Straight Connector 138">
            <a:extLst>
              <a:ext uri="{FF2B5EF4-FFF2-40B4-BE49-F238E27FC236}">
                <a16:creationId xmlns:a16="http://schemas.microsoft.com/office/drawing/2014/main" id="{6253B3C1-572B-3D4D-BAF0-74217771E6AC}"/>
              </a:ext>
            </a:extLst>
          </p:cNvPr>
          <p:cNvCxnSpPr>
            <a:cxnSpLocks/>
          </p:cNvCxnSpPr>
          <p:nvPr/>
        </p:nvCxnSpPr>
        <p:spPr>
          <a:xfrm>
            <a:off x="3947674" y="614779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0" name="Straight Connector 139">
            <a:extLst>
              <a:ext uri="{FF2B5EF4-FFF2-40B4-BE49-F238E27FC236}">
                <a16:creationId xmlns:a16="http://schemas.microsoft.com/office/drawing/2014/main" id="{72A83D46-52C7-CE43-9B42-AC57C0634279}"/>
              </a:ext>
            </a:extLst>
          </p:cNvPr>
          <p:cNvCxnSpPr>
            <a:cxnSpLocks/>
          </p:cNvCxnSpPr>
          <p:nvPr/>
        </p:nvCxnSpPr>
        <p:spPr>
          <a:xfrm>
            <a:off x="3648723" y="62577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1" name="Straight Connector 140">
            <a:extLst>
              <a:ext uri="{FF2B5EF4-FFF2-40B4-BE49-F238E27FC236}">
                <a16:creationId xmlns:a16="http://schemas.microsoft.com/office/drawing/2014/main" id="{A8D4E72F-51A6-FD48-8795-0DEA978B342D}"/>
              </a:ext>
            </a:extLst>
          </p:cNvPr>
          <p:cNvCxnSpPr>
            <a:cxnSpLocks/>
          </p:cNvCxnSpPr>
          <p:nvPr/>
        </p:nvCxnSpPr>
        <p:spPr>
          <a:xfrm>
            <a:off x="4365625" y="606246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2" name="Straight Connector 141">
            <a:extLst>
              <a:ext uri="{FF2B5EF4-FFF2-40B4-BE49-F238E27FC236}">
                <a16:creationId xmlns:a16="http://schemas.microsoft.com/office/drawing/2014/main" id="{4A09CD0E-F977-6943-ADD7-59748863E8E0}"/>
              </a:ext>
            </a:extLst>
          </p:cNvPr>
          <p:cNvCxnSpPr>
            <a:cxnSpLocks/>
          </p:cNvCxnSpPr>
          <p:nvPr/>
        </p:nvCxnSpPr>
        <p:spPr>
          <a:xfrm>
            <a:off x="4929181" y="614779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3" name="Straight Connector 142">
            <a:extLst>
              <a:ext uri="{FF2B5EF4-FFF2-40B4-BE49-F238E27FC236}">
                <a16:creationId xmlns:a16="http://schemas.microsoft.com/office/drawing/2014/main" id="{B03CF063-1152-6041-AD84-278758B21EB4}"/>
              </a:ext>
            </a:extLst>
          </p:cNvPr>
          <p:cNvCxnSpPr>
            <a:cxnSpLocks/>
          </p:cNvCxnSpPr>
          <p:nvPr/>
        </p:nvCxnSpPr>
        <p:spPr>
          <a:xfrm>
            <a:off x="4630230" y="62577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4" name="Straight Connector 143">
            <a:extLst>
              <a:ext uri="{FF2B5EF4-FFF2-40B4-BE49-F238E27FC236}">
                <a16:creationId xmlns:a16="http://schemas.microsoft.com/office/drawing/2014/main" id="{577467DD-5310-214C-9C13-5CE32512183F}"/>
              </a:ext>
            </a:extLst>
          </p:cNvPr>
          <p:cNvCxnSpPr>
            <a:cxnSpLocks/>
          </p:cNvCxnSpPr>
          <p:nvPr/>
        </p:nvCxnSpPr>
        <p:spPr>
          <a:xfrm>
            <a:off x="6003996" y="61423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5" name="Straight Connector 144">
            <a:extLst>
              <a:ext uri="{FF2B5EF4-FFF2-40B4-BE49-F238E27FC236}">
                <a16:creationId xmlns:a16="http://schemas.microsoft.com/office/drawing/2014/main" id="{4D9135A5-9C6A-CA40-B687-96E2BEDBC0D2}"/>
              </a:ext>
            </a:extLst>
          </p:cNvPr>
          <p:cNvCxnSpPr>
            <a:cxnSpLocks/>
          </p:cNvCxnSpPr>
          <p:nvPr/>
        </p:nvCxnSpPr>
        <p:spPr>
          <a:xfrm>
            <a:off x="6285774" y="621576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7" name="Straight Connector 146">
            <a:extLst>
              <a:ext uri="{FF2B5EF4-FFF2-40B4-BE49-F238E27FC236}">
                <a16:creationId xmlns:a16="http://schemas.microsoft.com/office/drawing/2014/main" id="{743E8018-0ED4-234E-A611-927522E0631C}"/>
              </a:ext>
            </a:extLst>
          </p:cNvPr>
          <p:cNvCxnSpPr>
            <a:cxnSpLocks/>
          </p:cNvCxnSpPr>
          <p:nvPr/>
        </p:nvCxnSpPr>
        <p:spPr>
          <a:xfrm>
            <a:off x="-11039" y="3587338"/>
            <a:ext cx="7247585" cy="6646"/>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0BCFE8FA-3672-F647-BDAF-A603B3514E66}"/>
              </a:ext>
            </a:extLst>
          </p:cNvPr>
          <p:cNvCxnSpPr>
            <a:cxnSpLocks/>
          </p:cNvCxnSpPr>
          <p:nvPr/>
        </p:nvCxnSpPr>
        <p:spPr>
          <a:xfrm>
            <a:off x="31491" y="4981256"/>
            <a:ext cx="7205055" cy="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A353AE27-ABE8-9246-B47A-16398515080D}"/>
              </a:ext>
            </a:extLst>
          </p:cNvPr>
          <p:cNvCxnSpPr>
            <a:cxnSpLocks/>
          </p:cNvCxnSpPr>
          <p:nvPr/>
        </p:nvCxnSpPr>
        <p:spPr>
          <a:xfrm>
            <a:off x="53519" y="6842216"/>
            <a:ext cx="7183027" cy="12031"/>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20AE4808-8A52-0340-9377-2542C15B30EF}"/>
              </a:ext>
            </a:extLst>
          </p:cNvPr>
          <p:cNvSpPr/>
          <p:nvPr/>
        </p:nvSpPr>
        <p:spPr>
          <a:xfrm>
            <a:off x="3446703" y="1847961"/>
            <a:ext cx="1784973" cy="553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O" sz="2000" b="1">
                <a:solidFill>
                  <a:sysClr val="windowText" lastClr="000000"/>
                </a:solidFill>
              </a:rPr>
              <a:t>geneB</a:t>
            </a:r>
            <a:br>
              <a:rPr lang="en-NO" sz="2000" b="1">
                <a:solidFill>
                  <a:sysClr val="windowText" lastClr="000000"/>
                </a:solidFill>
              </a:rPr>
            </a:br>
            <a:r>
              <a:rPr lang="en-NO" sz="2000" b="1">
                <a:solidFill>
                  <a:sysClr val="windowText" lastClr="000000"/>
                </a:solidFill>
              </a:rPr>
              <a:t> (4kb) </a:t>
            </a:r>
          </a:p>
        </p:txBody>
      </p:sp>
      <p:cxnSp>
        <p:nvCxnSpPr>
          <p:cNvPr id="168" name="Straight Connector 167">
            <a:extLst>
              <a:ext uri="{FF2B5EF4-FFF2-40B4-BE49-F238E27FC236}">
                <a16:creationId xmlns:a16="http://schemas.microsoft.com/office/drawing/2014/main" id="{6F05F19D-4F8A-0B48-86A6-E97F0DAB8E01}"/>
              </a:ext>
            </a:extLst>
          </p:cNvPr>
          <p:cNvCxnSpPr>
            <a:cxnSpLocks/>
          </p:cNvCxnSpPr>
          <p:nvPr/>
        </p:nvCxnSpPr>
        <p:spPr>
          <a:xfrm flipV="1">
            <a:off x="3151934" y="2264436"/>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36E35CE6-416D-E949-A463-65B6F423E9B9}"/>
              </a:ext>
            </a:extLst>
          </p:cNvPr>
          <p:cNvCxnSpPr>
            <a:cxnSpLocks/>
          </p:cNvCxnSpPr>
          <p:nvPr/>
        </p:nvCxnSpPr>
        <p:spPr>
          <a:xfrm flipV="1">
            <a:off x="5578151" y="2264436"/>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603B1A26-FFBD-B341-8D2B-724E1355826E}"/>
              </a:ext>
            </a:extLst>
          </p:cNvPr>
          <p:cNvCxnSpPr>
            <a:cxnSpLocks/>
          </p:cNvCxnSpPr>
          <p:nvPr/>
        </p:nvCxnSpPr>
        <p:spPr>
          <a:xfrm flipV="1">
            <a:off x="7236546" y="2288641"/>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9AEF7428-B4B7-B545-80F1-E12F4181D842}"/>
              </a:ext>
            </a:extLst>
          </p:cNvPr>
          <p:cNvCxnSpPr>
            <a:cxnSpLocks/>
          </p:cNvCxnSpPr>
          <p:nvPr/>
        </p:nvCxnSpPr>
        <p:spPr>
          <a:xfrm flipV="1">
            <a:off x="1409329" y="2238035"/>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73DB093F-F0F1-6E40-8625-FCFAED804F48}"/>
              </a:ext>
            </a:extLst>
          </p:cNvPr>
          <p:cNvSpPr/>
          <p:nvPr/>
        </p:nvSpPr>
        <p:spPr>
          <a:xfrm>
            <a:off x="1803711" y="1839456"/>
            <a:ext cx="1060284" cy="553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O" sz="2000" b="1" dirty="0">
                <a:solidFill>
                  <a:sysClr val="windowText" lastClr="000000"/>
                </a:solidFill>
              </a:rPr>
              <a:t>geneA (2kb) </a:t>
            </a:r>
          </a:p>
        </p:txBody>
      </p:sp>
      <p:pic>
        <p:nvPicPr>
          <p:cNvPr id="16" name="Picture 15">
            <a:extLst>
              <a:ext uri="{FF2B5EF4-FFF2-40B4-BE49-F238E27FC236}">
                <a16:creationId xmlns:a16="http://schemas.microsoft.com/office/drawing/2014/main" id="{2D5496FB-F83E-3D42-A367-199C97015979}"/>
              </a:ext>
            </a:extLst>
          </p:cNvPr>
          <p:cNvPicPr>
            <a:picLocks noChangeAspect="1"/>
          </p:cNvPicPr>
          <p:nvPr/>
        </p:nvPicPr>
        <p:blipFill>
          <a:blip r:embed="rId3"/>
          <a:stretch>
            <a:fillRect/>
          </a:stretch>
        </p:blipFill>
        <p:spPr>
          <a:xfrm>
            <a:off x="114677" y="159850"/>
            <a:ext cx="7247585" cy="1575562"/>
          </a:xfrm>
          <a:prstGeom prst="rect">
            <a:avLst/>
          </a:prstGeom>
        </p:spPr>
      </p:pic>
      <p:sp>
        <p:nvSpPr>
          <p:cNvPr id="25" name="TextBox 24">
            <a:extLst>
              <a:ext uri="{FF2B5EF4-FFF2-40B4-BE49-F238E27FC236}">
                <a16:creationId xmlns:a16="http://schemas.microsoft.com/office/drawing/2014/main" id="{B346DDF3-D7A2-3042-AA21-4CF02DDECF52}"/>
              </a:ext>
            </a:extLst>
          </p:cNvPr>
          <p:cNvSpPr txBox="1"/>
          <p:nvPr/>
        </p:nvSpPr>
        <p:spPr>
          <a:xfrm>
            <a:off x="7550539" y="1760981"/>
            <a:ext cx="4512902" cy="954107"/>
          </a:xfrm>
          <a:prstGeom prst="rect">
            <a:avLst/>
          </a:prstGeom>
          <a:noFill/>
        </p:spPr>
        <p:txBody>
          <a:bodyPr wrap="none" rtlCol="0">
            <a:spAutoFit/>
          </a:bodyPr>
          <a:lstStyle/>
          <a:p>
            <a:r>
              <a:rPr lang="en-NO" sz="2800"/>
              <a:t>(1) Normalize the read counts</a:t>
            </a:r>
            <a:br>
              <a:rPr lang="en-NO" sz="2800"/>
            </a:br>
            <a:r>
              <a:rPr lang="en-NO" sz="2800"/>
              <a:t> by gene lentgh</a:t>
            </a:r>
          </a:p>
        </p:txBody>
      </p:sp>
      <p:sp>
        <p:nvSpPr>
          <p:cNvPr id="2" name="Slide Number Placeholder 1">
            <a:extLst>
              <a:ext uri="{FF2B5EF4-FFF2-40B4-BE49-F238E27FC236}">
                <a16:creationId xmlns:a16="http://schemas.microsoft.com/office/drawing/2014/main" id="{F33F54B8-E10B-AB45-8F2A-8F54BFCF0DB0}"/>
              </a:ext>
            </a:extLst>
          </p:cNvPr>
          <p:cNvSpPr>
            <a:spLocks noGrp="1"/>
          </p:cNvSpPr>
          <p:nvPr>
            <p:ph type="sldNum" sz="quarter" idx="12"/>
          </p:nvPr>
        </p:nvSpPr>
        <p:spPr/>
        <p:txBody>
          <a:bodyPr/>
          <a:lstStyle/>
          <a:p>
            <a:fld id="{A52D75DA-15CD-1242-8D03-955FC00DD5AF}" type="slidenum">
              <a:rPr lang="en-NO" smtClean="0"/>
              <a:t>10</a:t>
            </a:fld>
            <a:endParaRPr lang="en-NO"/>
          </a:p>
        </p:txBody>
      </p:sp>
    </p:spTree>
    <p:extLst>
      <p:ext uri="{BB962C8B-B14F-4D97-AF65-F5344CB8AC3E}">
        <p14:creationId xmlns:p14="http://schemas.microsoft.com/office/powerpoint/2010/main" val="21979856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A21C808-BAA2-4F4F-A738-7820A9042C8B}"/>
              </a:ext>
            </a:extLst>
          </p:cNvPr>
          <p:cNvSpPr/>
          <p:nvPr/>
        </p:nvSpPr>
        <p:spPr>
          <a:xfrm>
            <a:off x="1391041" y="2116114"/>
            <a:ext cx="5972285" cy="17745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O"/>
          </a:p>
        </p:txBody>
      </p:sp>
      <p:sp>
        <p:nvSpPr>
          <p:cNvPr id="9" name="Rectangle 8">
            <a:extLst>
              <a:ext uri="{FF2B5EF4-FFF2-40B4-BE49-F238E27FC236}">
                <a16:creationId xmlns:a16="http://schemas.microsoft.com/office/drawing/2014/main" id="{9800EBB1-830C-844A-8FE5-84E1F5998ACC}"/>
              </a:ext>
            </a:extLst>
          </p:cNvPr>
          <p:cNvSpPr/>
          <p:nvPr/>
        </p:nvSpPr>
        <p:spPr>
          <a:xfrm>
            <a:off x="6059108" y="1839456"/>
            <a:ext cx="904384" cy="553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O" sz="2000" b="1">
                <a:solidFill>
                  <a:sysClr val="windowText" lastClr="000000"/>
                </a:solidFill>
              </a:rPr>
              <a:t>geneC (1kb) </a:t>
            </a:r>
          </a:p>
        </p:txBody>
      </p:sp>
      <p:sp>
        <p:nvSpPr>
          <p:cNvPr id="17" name="TextBox 16">
            <a:extLst>
              <a:ext uri="{FF2B5EF4-FFF2-40B4-BE49-F238E27FC236}">
                <a16:creationId xmlns:a16="http://schemas.microsoft.com/office/drawing/2014/main" id="{01524B60-430E-6747-98A7-635503C1DC48}"/>
              </a:ext>
            </a:extLst>
          </p:cNvPr>
          <p:cNvSpPr txBox="1"/>
          <p:nvPr/>
        </p:nvSpPr>
        <p:spPr>
          <a:xfrm>
            <a:off x="0" y="3111209"/>
            <a:ext cx="1261884" cy="461665"/>
          </a:xfrm>
          <a:prstGeom prst="rect">
            <a:avLst/>
          </a:prstGeom>
          <a:solidFill>
            <a:schemeClr val="bg1">
              <a:lumMod val="95000"/>
            </a:schemeClr>
          </a:solidFill>
        </p:spPr>
        <p:txBody>
          <a:bodyPr wrap="none" rtlCol="0">
            <a:spAutoFit/>
          </a:bodyPr>
          <a:lstStyle/>
          <a:p>
            <a:r>
              <a:rPr lang="en-NO" sz="2400" b="1"/>
              <a:t>sample1</a:t>
            </a:r>
          </a:p>
        </p:txBody>
      </p:sp>
      <p:sp>
        <p:nvSpPr>
          <p:cNvPr id="18" name="TextBox 17">
            <a:extLst>
              <a:ext uri="{FF2B5EF4-FFF2-40B4-BE49-F238E27FC236}">
                <a16:creationId xmlns:a16="http://schemas.microsoft.com/office/drawing/2014/main" id="{02B375B5-6CCD-A34C-83A9-72820383CE2D}"/>
              </a:ext>
            </a:extLst>
          </p:cNvPr>
          <p:cNvSpPr txBox="1"/>
          <p:nvPr/>
        </p:nvSpPr>
        <p:spPr>
          <a:xfrm>
            <a:off x="37477" y="4485446"/>
            <a:ext cx="1261884" cy="461665"/>
          </a:xfrm>
          <a:prstGeom prst="rect">
            <a:avLst/>
          </a:prstGeom>
          <a:solidFill>
            <a:schemeClr val="bg1">
              <a:lumMod val="95000"/>
            </a:schemeClr>
          </a:solidFill>
        </p:spPr>
        <p:txBody>
          <a:bodyPr wrap="none" rtlCol="0">
            <a:spAutoFit/>
          </a:bodyPr>
          <a:lstStyle/>
          <a:p>
            <a:r>
              <a:rPr lang="en-NO" sz="2400" b="1"/>
              <a:t>sample2</a:t>
            </a:r>
          </a:p>
        </p:txBody>
      </p:sp>
      <p:sp>
        <p:nvSpPr>
          <p:cNvPr id="19" name="TextBox 18">
            <a:extLst>
              <a:ext uri="{FF2B5EF4-FFF2-40B4-BE49-F238E27FC236}">
                <a16:creationId xmlns:a16="http://schemas.microsoft.com/office/drawing/2014/main" id="{51F1D859-DB32-084D-B575-5D5A94BDDE44}"/>
              </a:ext>
            </a:extLst>
          </p:cNvPr>
          <p:cNvSpPr txBox="1"/>
          <p:nvPr/>
        </p:nvSpPr>
        <p:spPr>
          <a:xfrm>
            <a:off x="0" y="6396335"/>
            <a:ext cx="1261884" cy="461665"/>
          </a:xfrm>
          <a:prstGeom prst="rect">
            <a:avLst/>
          </a:prstGeom>
          <a:solidFill>
            <a:schemeClr val="bg1">
              <a:lumMod val="95000"/>
            </a:schemeClr>
          </a:solidFill>
        </p:spPr>
        <p:txBody>
          <a:bodyPr wrap="none" rtlCol="0">
            <a:spAutoFit/>
          </a:bodyPr>
          <a:lstStyle/>
          <a:p>
            <a:r>
              <a:rPr lang="en-NO" sz="2400" b="1"/>
              <a:t>sample3</a:t>
            </a:r>
          </a:p>
        </p:txBody>
      </p:sp>
      <p:sp>
        <p:nvSpPr>
          <p:cNvPr id="21" name="TextBox 20">
            <a:extLst>
              <a:ext uri="{FF2B5EF4-FFF2-40B4-BE49-F238E27FC236}">
                <a16:creationId xmlns:a16="http://schemas.microsoft.com/office/drawing/2014/main" id="{464AE242-889D-ED4B-9519-A18508B852BD}"/>
              </a:ext>
            </a:extLst>
          </p:cNvPr>
          <p:cNvSpPr txBox="1"/>
          <p:nvPr/>
        </p:nvSpPr>
        <p:spPr>
          <a:xfrm>
            <a:off x="1753503" y="3141987"/>
            <a:ext cx="1145185" cy="400110"/>
          </a:xfrm>
          <a:prstGeom prst="rect">
            <a:avLst/>
          </a:prstGeom>
          <a:solidFill>
            <a:schemeClr val="accent2">
              <a:lumMod val="20000"/>
              <a:lumOff val="80000"/>
            </a:schemeClr>
          </a:solidFill>
        </p:spPr>
        <p:txBody>
          <a:bodyPr wrap="none" rtlCol="0">
            <a:spAutoFit/>
          </a:bodyPr>
          <a:lstStyle/>
          <a:p>
            <a:r>
              <a:rPr lang="en-NO" sz="2000" b="1"/>
              <a:t>10 reads </a:t>
            </a:r>
          </a:p>
        </p:txBody>
      </p:sp>
      <p:sp>
        <p:nvSpPr>
          <p:cNvPr id="22" name="TextBox 21">
            <a:extLst>
              <a:ext uri="{FF2B5EF4-FFF2-40B4-BE49-F238E27FC236}">
                <a16:creationId xmlns:a16="http://schemas.microsoft.com/office/drawing/2014/main" id="{3D27CB1A-E5C2-3D4B-899C-73A8A3762D50}"/>
              </a:ext>
            </a:extLst>
          </p:cNvPr>
          <p:cNvSpPr txBox="1"/>
          <p:nvPr/>
        </p:nvSpPr>
        <p:spPr>
          <a:xfrm>
            <a:off x="3797145" y="3160680"/>
            <a:ext cx="1145185" cy="400110"/>
          </a:xfrm>
          <a:prstGeom prst="rect">
            <a:avLst/>
          </a:prstGeom>
          <a:solidFill>
            <a:schemeClr val="accent2">
              <a:lumMod val="20000"/>
              <a:lumOff val="80000"/>
            </a:schemeClr>
          </a:solidFill>
        </p:spPr>
        <p:txBody>
          <a:bodyPr wrap="none" rtlCol="0">
            <a:spAutoFit/>
          </a:bodyPr>
          <a:lstStyle/>
          <a:p>
            <a:r>
              <a:rPr lang="en-NO" sz="2000" b="1"/>
              <a:t>20 reads </a:t>
            </a:r>
          </a:p>
        </p:txBody>
      </p:sp>
      <p:sp>
        <p:nvSpPr>
          <p:cNvPr id="23" name="TextBox 22">
            <a:extLst>
              <a:ext uri="{FF2B5EF4-FFF2-40B4-BE49-F238E27FC236}">
                <a16:creationId xmlns:a16="http://schemas.microsoft.com/office/drawing/2014/main" id="{CF1F1076-0F2B-1B4C-A210-11E063F82DF8}"/>
              </a:ext>
            </a:extLst>
          </p:cNvPr>
          <p:cNvSpPr txBox="1"/>
          <p:nvPr/>
        </p:nvSpPr>
        <p:spPr>
          <a:xfrm>
            <a:off x="5926542" y="3146366"/>
            <a:ext cx="1015343" cy="400110"/>
          </a:xfrm>
          <a:prstGeom prst="rect">
            <a:avLst/>
          </a:prstGeom>
          <a:solidFill>
            <a:schemeClr val="accent2">
              <a:lumMod val="20000"/>
              <a:lumOff val="80000"/>
            </a:schemeClr>
          </a:solidFill>
        </p:spPr>
        <p:txBody>
          <a:bodyPr wrap="none" rtlCol="0">
            <a:spAutoFit/>
          </a:bodyPr>
          <a:lstStyle/>
          <a:p>
            <a:r>
              <a:rPr lang="en-NO" sz="2000" b="1"/>
              <a:t>5 reads </a:t>
            </a:r>
          </a:p>
        </p:txBody>
      </p:sp>
      <p:cxnSp>
        <p:nvCxnSpPr>
          <p:cNvPr id="32" name="Straight Connector 31">
            <a:extLst>
              <a:ext uri="{FF2B5EF4-FFF2-40B4-BE49-F238E27FC236}">
                <a16:creationId xmlns:a16="http://schemas.microsoft.com/office/drawing/2014/main" id="{1AF8ACBE-BA82-7041-B0C4-BBE283E439C9}"/>
              </a:ext>
            </a:extLst>
          </p:cNvPr>
          <p:cNvCxnSpPr>
            <a:cxnSpLocks/>
          </p:cNvCxnSpPr>
          <p:nvPr/>
        </p:nvCxnSpPr>
        <p:spPr>
          <a:xfrm>
            <a:off x="1759784" y="283885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05707624-A1BC-3749-809C-CF56539A9BE7}"/>
              </a:ext>
            </a:extLst>
          </p:cNvPr>
          <p:cNvCxnSpPr>
            <a:cxnSpLocks/>
          </p:cNvCxnSpPr>
          <p:nvPr/>
        </p:nvCxnSpPr>
        <p:spPr>
          <a:xfrm>
            <a:off x="1803711" y="26510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4" name="Straight Connector 43">
            <a:extLst>
              <a:ext uri="{FF2B5EF4-FFF2-40B4-BE49-F238E27FC236}">
                <a16:creationId xmlns:a16="http://schemas.microsoft.com/office/drawing/2014/main" id="{C2B7C9C9-35C4-2E44-BD9C-AC7D87058FA9}"/>
              </a:ext>
            </a:extLst>
          </p:cNvPr>
          <p:cNvCxnSpPr>
            <a:cxnSpLocks/>
          </p:cNvCxnSpPr>
          <p:nvPr/>
        </p:nvCxnSpPr>
        <p:spPr>
          <a:xfrm>
            <a:off x="2323340" y="292418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2BFDD824-25EA-5149-BAFE-0525357480AB}"/>
              </a:ext>
            </a:extLst>
          </p:cNvPr>
          <p:cNvCxnSpPr>
            <a:cxnSpLocks/>
          </p:cNvCxnSpPr>
          <p:nvPr/>
        </p:nvCxnSpPr>
        <p:spPr>
          <a:xfrm>
            <a:off x="2109450" y="274481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3C44B4D7-A907-8D49-9A12-4FBA9128AC05}"/>
              </a:ext>
            </a:extLst>
          </p:cNvPr>
          <p:cNvCxnSpPr>
            <a:cxnSpLocks/>
          </p:cNvCxnSpPr>
          <p:nvPr/>
        </p:nvCxnSpPr>
        <p:spPr>
          <a:xfrm>
            <a:off x="2024389" y="303410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7" name="Straight Connector 46">
            <a:extLst>
              <a:ext uri="{FF2B5EF4-FFF2-40B4-BE49-F238E27FC236}">
                <a16:creationId xmlns:a16="http://schemas.microsoft.com/office/drawing/2014/main" id="{40DD9C70-AEF6-3848-B63E-E4FC557C1A9E}"/>
              </a:ext>
            </a:extLst>
          </p:cNvPr>
          <p:cNvCxnSpPr>
            <a:cxnSpLocks/>
          </p:cNvCxnSpPr>
          <p:nvPr/>
        </p:nvCxnSpPr>
        <p:spPr>
          <a:xfrm>
            <a:off x="3336947" y="27932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349A1E35-BEBA-5046-A472-A13B55D99CC8}"/>
              </a:ext>
            </a:extLst>
          </p:cNvPr>
          <p:cNvCxnSpPr>
            <a:cxnSpLocks/>
          </p:cNvCxnSpPr>
          <p:nvPr/>
        </p:nvCxnSpPr>
        <p:spPr>
          <a:xfrm>
            <a:off x="3380874" y="26054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9" name="Straight Connector 48">
            <a:extLst>
              <a:ext uri="{FF2B5EF4-FFF2-40B4-BE49-F238E27FC236}">
                <a16:creationId xmlns:a16="http://schemas.microsoft.com/office/drawing/2014/main" id="{0CAB9A0C-CBED-1644-B7D5-10BB582B6087}"/>
              </a:ext>
            </a:extLst>
          </p:cNvPr>
          <p:cNvCxnSpPr>
            <a:cxnSpLocks/>
          </p:cNvCxnSpPr>
          <p:nvPr/>
        </p:nvCxnSpPr>
        <p:spPr>
          <a:xfrm>
            <a:off x="3900503" y="28786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0" name="Straight Connector 49">
            <a:extLst>
              <a:ext uri="{FF2B5EF4-FFF2-40B4-BE49-F238E27FC236}">
                <a16:creationId xmlns:a16="http://schemas.microsoft.com/office/drawing/2014/main" id="{1D5F2E11-509A-4546-8DD5-E67C5F2A8032}"/>
              </a:ext>
            </a:extLst>
          </p:cNvPr>
          <p:cNvCxnSpPr>
            <a:cxnSpLocks/>
          </p:cNvCxnSpPr>
          <p:nvPr/>
        </p:nvCxnSpPr>
        <p:spPr>
          <a:xfrm>
            <a:off x="3686613" y="26992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206C2401-D89F-4641-8B3E-C0F74C51791B}"/>
              </a:ext>
            </a:extLst>
          </p:cNvPr>
          <p:cNvCxnSpPr>
            <a:cxnSpLocks/>
          </p:cNvCxnSpPr>
          <p:nvPr/>
        </p:nvCxnSpPr>
        <p:spPr>
          <a:xfrm>
            <a:off x="3601552" y="29885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EE998259-63FC-5B40-BBE0-3EFFECEE8074}"/>
              </a:ext>
            </a:extLst>
          </p:cNvPr>
          <p:cNvCxnSpPr>
            <a:cxnSpLocks/>
          </p:cNvCxnSpPr>
          <p:nvPr/>
        </p:nvCxnSpPr>
        <p:spPr>
          <a:xfrm>
            <a:off x="4318454" y="27932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8" name="Straight Connector 57">
            <a:extLst>
              <a:ext uri="{FF2B5EF4-FFF2-40B4-BE49-F238E27FC236}">
                <a16:creationId xmlns:a16="http://schemas.microsoft.com/office/drawing/2014/main" id="{FA8B5EA1-2615-A847-B163-F432AA975AF3}"/>
              </a:ext>
            </a:extLst>
          </p:cNvPr>
          <p:cNvCxnSpPr>
            <a:cxnSpLocks/>
          </p:cNvCxnSpPr>
          <p:nvPr/>
        </p:nvCxnSpPr>
        <p:spPr>
          <a:xfrm>
            <a:off x="4362381" y="26054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9" name="Straight Connector 58">
            <a:extLst>
              <a:ext uri="{FF2B5EF4-FFF2-40B4-BE49-F238E27FC236}">
                <a16:creationId xmlns:a16="http://schemas.microsoft.com/office/drawing/2014/main" id="{C59D43F6-571B-6241-8819-2DC42BC12A04}"/>
              </a:ext>
            </a:extLst>
          </p:cNvPr>
          <p:cNvCxnSpPr>
            <a:cxnSpLocks/>
          </p:cNvCxnSpPr>
          <p:nvPr/>
        </p:nvCxnSpPr>
        <p:spPr>
          <a:xfrm>
            <a:off x="4882010" y="28786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0" name="Straight Connector 59">
            <a:extLst>
              <a:ext uri="{FF2B5EF4-FFF2-40B4-BE49-F238E27FC236}">
                <a16:creationId xmlns:a16="http://schemas.microsoft.com/office/drawing/2014/main" id="{3358DF2A-14CD-664F-BFA2-13BD6D6D1F08}"/>
              </a:ext>
            </a:extLst>
          </p:cNvPr>
          <p:cNvCxnSpPr>
            <a:cxnSpLocks/>
          </p:cNvCxnSpPr>
          <p:nvPr/>
        </p:nvCxnSpPr>
        <p:spPr>
          <a:xfrm>
            <a:off x="4668120" y="26992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1" name="Straight Connector 60">
            <a:extLst>
              <a:ext uri="{FF2B5EF4-FFF2-40B4-BE49-F238E27FC236}">
                <a16:creationId xmlns:a16="http://schemas.microsoft.com/office/drawing/2014/main" id="{4BE95DFE-E178-AE42-9497-60AE357C39AE}"/>
              </a:ext>
            </a:extLst>
          </p:cNvPr>
          <p:cNvCxnSpPr>
            <a:cxnSpLocks/>
          </p:cNvCxnSpPr>
          <p:nvPr/>
        </p:nvCxnSpPr>
        <p:spPr>
          <a:xfrm>
            <a:off x="4583059" y="29885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2" name="Straight Connector 61">
            <a:extLst>
              <a:ext uri="{FF2B5EF4-FFF2-40B4-BE49-F238E27FC236}">
                <a16:creationId xmlns:a16="http://schemas.microsoft.com/office/drawing/2014/main" id="{693E5834-EC58-A547-90B8-0E0DA29A246B}"/>
              </a:ext>
            </a:extLst>
          </p:cNvPr>
          <p:cNvCxnSpPr>
            <a:cxnSpLocks/>
          </p:cNvCxnSpPr>
          <p:nvPr/>
        </p:nvCxnSpPr>
        <p:spPr>
          <a:xfrm>
            <a:off x="5956825" y="28732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3" name="Straight Connector 62">
            <a:extLst>
              <a:ext uri="{FF2B5EF4-FFF2-40B4-BE49-F238E27FC236}">
                <a16:creationId xmlns:a16="http://schemas.microsoft.com/office/drawing/2014/main" id="{F8FB283D-3102-0740-B8F1-440AD015A825}"/>
              </a:ext>
            </a:extLst>
          </p:cNvPr>
          <p:cNvCxnSpPr>
            <a:cxnSpLocks/>
          </p:cNvCxnSpPr>
          <p:nvPr/>
        </p:nvCxnSpPr>
        <p:spPr>
          <a:xfrm>
            <a:off x="6000752" y="268537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5" name="Straight Connector 64">
            <a:extLst>
              <a:ext uri="{FF2B5EF4-FFF2-40B4-BE49-F238E27FC236}">
                <a16:creationId xmlns:a16="http://schemas.microsoft.com/office/drawing/2014/main" id="{37C53D43-71CF-5640-A1B8-708E406FA2C1}"/>
              </a:ext>
            </a:extLst>
          </p:cNvPr>
          <p:cNvCxnSpPr>
            <a:cxnSpLocks/>
          </p:cNvCxnSpPr>
          <p:nvPr/>
        </p:nvCxnSpPr>
        <p:spPr>
          <a:xfrm>
            <a:off x="6306491" y="2779176"/>
            <a:ext cx="563556" cy="0"/>
          </a:xfrm>
          <a:prstGeom prst="line">
            <a:avLst/>
          </a:prstGeom>
          <a:ln w="38100"/>
        </p:spPr>
        <p:style>
          <a:lnRef idx="2">
            <a:schemeClr val="dk1"/>
          </a:lnRef>
          <a:fillRef idx="0">
            <a:schemeClr val="dk1"/>
          </a:fillRef>
          <a:effectRef idx="1">
            <a:schemeClr val="dk1"/>
          </a:effectRef>
          <a:fontRef idx="minor">
            <a:schemeClr val="tx1"/>
          </a:fontRef>
        </p:style>
      </p:cxnSp>
      <p:sp>
        <p:nvSpPr>
          <p:cNvPr id="67" name="TextBox 66">
            <a:extLst>
              <a:ext uri="{FF2B5EF4-FFF2-40B4-BE49-F238E27FC236}">
                <a16:creationId xmlns:a16="http://schemas.microsoft.com/office/drawing/2014/main" id="{FD8466A8-5033-5542-952A-62416315BBEB}"/>
              </a:ext>
            </a:extLst>
          </p:cNvPr>
          <p:cNvSpPr txBox="1"/>
          <p:nvPr/>
        </p:nvSpPr>
        <p:spPr>
          <a:xfrm>
            <a:off x="1803710" y="4581146"/>
            <a:ext cx="1145185" cy="400110"/>
          </a:xfrm>
          <a:prstGeom prst="rect">
            <a:avLst/>
          </a:prstGeom>
          <a:solidFill>
            <a:schemeClr val="accent2">
              <a:lumMod val="20000"/>
              <a:lumOff val="80000"/>
            </a:schemeClr>
          </a:solidFill>
        </p:spPr>
        <p:txBody>
          <a:bodyPr wrap="none" rtlCol="0">
            <a:spAutoFit/>
          </a:bodyPr>
          <a:lstStyle/>
          <a:p>
            <a:r>
              <a:rPr lang="en-NO" sz="2000" b="1"/>
              <a:t>12 reads </a:t>
            </a:r>
          </a:p>
        </p:txBody>
      </p:sp>
      <p:sp>
        <p:nvSpPr>
          <p:cNvPr id="68" name="TextBox 67">
            <a:extLst>
              <a:ext uri="{FF2B5EF4-FFF2-40B4-BE49-F238E27FC236}">
                <a16:creationId xmlns:a16="http://schemas.microsoft.com/office/drawing/2014/main" id="{248F009D-BAA6-CC4E-959B-CD8128593613}"/>
              </a:ext>
            </a:extLst>
          </p:cNvPr>
          <p:cNvSpPr txBox="1"/>
          <p:nvPr/>
        </p:nvSpPr>
        <p:spPr>
          <a:xfrm>
            <a:off x="3758348" y="4588565"/>
            <a:ext cx="1145185" cy="400110"/>
          </a:xfrm>
          <a:prstGeom prst="rect">
            <a:avLst/>
          </a:prstGeom>
          <a:solidFill>
            <a:schemeClr val="accent2">
              <a:lumMod val="20000"/>
              <a:lumOff val="80000"/>
            </a:schemeClr>
          </a:solidFill>
        </p:spPr>
        <p:txBody>
          <a:bodyPr wrap="none" rtlCol="0">
            <a:spAutoFit/>
          </a:bodyPr>
          <a:lstStyle/>
          <a:p>
            <a:r>
              <a:rPr lang="en-NO" sz="2000" b="1"/>
              <a:t>28 reads </a:t>
            </a:r>
          </a:p>
        </p:txBody>
      </p:sp>
      <p:sp>
        <p:nvSpPr>
          <p:cNvPr id="69" name="TextBox 68">
            <a:extLst>
              <a:ext uri="{FF2B5EF4-FFF2-40B4-BE49-F238E27FC236}">
                <a16:creationId xmlns:a16="http://schemas.microsoft.com/office/drawing/2014/main" id="{DC88D6E7-EADF-F840-AF5C-23C8769DC500}"/>
              </a:ext>
            </a:extLst>
          </p:cNvPr>
          <p:cNvSpPr txBox="1"/>
          <p:nvPr/>
        </p:nvSpPr>
        <p:spPr>
          <a:xfrm>
            <a:off x="5966938" y="4584637"/>
            <a:ext cx="1015343" cy="400110"/>
          </a:xfrm>
          <a:prstGeom prst="rect">
            <a:avLst/>
          </a:prstGeom>
          <a:solidFill>
            <a:schemeClr val="accent2">
              <a:lumMod val="20000"/>
              <a:lumOff val="80000"/>
            </a:schemeClr>
          </a:solidFill>
        </p:spPr>
        <p:txBody>
          <a:bodyPr wrap="none" rtlCol="0">
            <a:spAutoFit/>
          </a:bodyPr>
          <a:lstStyle/>
          <a:p>
            <a:r>
              <a:rPr lang="en-NO" sz="2000" b="1"/>
              <a:t>8 reads </a:t>
            </a:r>
          </a:p>
        </p:txBody>
      </p:sp>
      <p:cxnSp>
        <p:nvCxnSpPr>
          <p:cNvPr id="70" name="Straight Connector 69">
            <a:extLst>
              <a:ext uri="{FF2B5EF4-FFF2-40B4-BE49-F238E27FC236}">
                <a16:creationId xmlns:a16="http://schemas.microsoft.com/office/drawing/2014/main" id="{9A7C25CF-23BB-5F4D-B8D2-0EC3EB8378EB}"/>
              </a:ext>
            </a:extLst>
          </p:cNvPr>
          <p:cNvCxnSpPr>
            <a:cxnSpLocks/>
          </p:cNvCxnSpPr>
          <p:nvPr/>
        </p:nvCxnSpPr>
        <p:spPr>
          <a:xfrm>
            <a:off x="1739067" y="415915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1" name="Straight Connector 70">
            <a:extLst>
              <a:ext uri="{FF2B5EF4-FFF2-40B4-BE49-F238E27FC236}">
                <a16:creationId xmlns:a16="http://schemas.microsoft.com/office/drawing/2014/main" id="{822305C2-7895-4C4C-96A5-DF8F056CF824}"/>
              </a:ext>
            </a:extLst>
          </p:cNvPr>
          <p:cNvCxnSpPr>
            <a:cxnSpLocks/>
          </p:cNvCxnSpPr>
          <p:nvPr/>
        </p:nvCxnSpPr>
        <p:spPr>
          <a:xfrm>
            <a:off x="1782994" y="39713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2" name="Straight Connector 71">
            <a:extLst>
              <a:ext uri="{FF2B5EF4-FFF2-40B4-BE49-F238E27FC236}">
                <a16:creationId xmlns:a16="http://schemas.microsoft.com/office/drawing/2014/main" id="{7C6A0DF9-318E-E44A-AF9E-B6B22C131216}"/>
              </a:ext>
            </a:extLst>
          </p:cNvPr>
          <p:cNvCxnSpPr>
            <a:cxnSpLocks/>
          </p:cNvCxnSpPr>
          <p:nvPr/>
        </p:nvCxnSpPr>
        <p:spPr>
          <a:xfrm>
            <a:off x="2302623" y="424448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3" name="Straight Connector 72">
            <a:extLst>
              <a:ext uri="{FF2B5EF4-FFF2-40B4-BE49-F238E27FC236}">
                <a16:creationId xmlns:a16="http://schemas.microsoft.com/office/drawing/2014/main" id="{BB816476-E0E8-034E-8842-5F98F73B5273}"/>
              </a:ext>
            </a:extLst>
          </p:cNvPr>
          <p:cNvCxnSpPr>
            <a:cxnSpLocks/>
          </p:cNvCxnSpPr>
          <p:nvPr/>
        </p:nvCxnSpPr>
        <p:spPr>
          <a:xfrm>
            <a:off x="2088733" y="406511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4" name="Straight Connector 73">
            <a:extLst>
              <a:ext uri="{FF2B5EF4-FFF2-40B4-BE49-F238E27FC236}">
                <a16:creationId xmlns:a16="http://schemas.microsoft.com/office/drawing/2014/main" id="{1B116C29-42E7-6E47-9E78-7B132607BCA2}"/>
              </a:ext>
            </a:extLst>
          </p:cNvPr>
          <p:cNvCxnSpPr>
            <a:cxnSpLocks/>
          </p:cNvCxnSpPr>
          <p:nvPr/>
        </p:nvCxnSpPr>
        <p:spPr>
          <a:xfrm>
            <a:off x="2003672" y="435440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5" name="Straight Connector 74">
            <a:extLst>
              <a:ext uri="{FF2B5EF4-FFF2-40B4-BE49-F238E27FC236}">
                <a16:creationId xmlns:a16="http://schemas.microsoft.com/office/drawing/2014/main" id="{42C9CB27-20F1-0549-A3E9-F40071539702}"/>
              </a:ext>
            </a:extLst>
          </p:cNvPr>
          <p:cNvCxnSpPr>
            <a:cxnSpLocks/>
          </p:cNvCxnSpPr>
          <p:nvPr/>
        </p:nvCxnSpPr>
        <p:spPr>
          <a:xfrm>
            <a:off x="3316230" y="41135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6" name="Straight Connector 75">
            <a:extLst>
              <a:ext uri="{FF2B5EF4-FFF2-40B4-BE49-F238E27FC236}">
                <a16:creationId xmlns:a16="http://schemas.microsoft.com/office/drawing/2014/main" id="{6433F28D-F72E-8B46-A837-BE8995E1428E}"/>
              </a:ext>
            </a:extLst>
          </p:cNvPr>
          <p:cNvCxnSpPr>
            <a:cxnSpLocks/>
          </p:cNvCxnSpPr>
          <p:nvPr/>
        </p:nvCxnSpPr>
        <p:spPr>
          <a:xfrm>
            <a:off x="3360157" y="39257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7" name="Straight Connector 76">
            <a:extLst>
              <a:ext uri="{FF2B5EF4-FFF2-40B4-BE49-F238E27FC236}">
                <a16:creationId xmlns:a16="http://schemas.microsoft.com/office/drawing/2014/main" id="{80C4BB46-4F1C-0F4F-AB16-6E2E1395E96F}"/>
              </a:ext>
            </a:extLst>
          </p:cNvPr>
          <p:cNvCxnSpPr>
            <a:cxnSpLocks/>
          </p:cNvCxnSpPr>
          <p:nvPr/>
        </p:nvCxnSpPr>
        <p:spPr>
          <a:xfrm>
            <a:off x="3879786" y="41989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8" name="Straight Connector 77">
            <a:extLst>
              <a:ext uri="{FF2B5EF4-FFF2-40B4-BE49-F238E27FC236}">
                <a16:creationId xmlns:a16="http://schemas.microsoft.com/office/drawing/2014/main" id="{FACA8ED1-F356-0448-9530-0AFD7247184A}"/>
              </a:ext>
            </a:extLst>
          </p:cNvPr>
          <p:cNvCxnSpPr>
            <a:cxnSpLocks/>
          </p:cNvCxnSpPr>
          <p:nvPr/>
        </p:nvCxnSpPr>
        <p:spPr>
          <a:xfrm>
            <a:off x="3665896" y="40195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9" name="Straight Connector 78">
            <a:extLst>
              <a:ext uri="{FF2B5EF4-FFF2-40B4-BE49-F238E27FC236}">
                <a16:creationId xmlns:a16="http://schemas.microsoft.com/office/drawing/2014/main" id="{50EB6CBF-5053-1243-AF09-0B28002C7D31}"/>
              </a:ext>
            </a:extLst>
          </p:cNvPr>
          <p:cNvCxnSpPr>
            <a:cxnSpLocks/>
          </p:cNvCxnSpPr>
          <p:nvPr/>
        </p:nvCxnSpPr>
        <p:spPr>
          <a:xfrm>
            <a:off x="3580835" y="43088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0" name="Straight Connector 79">
            <a:extLst>
              <a:ext uri="{FF2B5EF4-FFF2-40B4-BE49-F238E27FC236}">
                <a16:creationId xmlns:a16="http://schemas.microsoft.com/office/drawing/2014/main" id="{0BC0904D-12A2-5F44-9B72-B7627CDE5298}"/>
              </a:ext>
            </a:extLst>
          </p:cNvPr>
          <p:cNvCxnSpPr>
            <a:cxnSpLocks/>
          </p:cNvCxnSpPr>
          <p:nvPr/>
        </p:nvCxnSpPr>
        <p:spPr>
          <a:xfrm>
            <a:off x="4297737" y="41135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1" name="Straight Connector 80">
            <a:extLst>
              <a:ext uri="{FF2B5EF4-FFF2-40B4-BE49-F238E27FC236}">
                <a16:creationId xmlns:a16="http://schemas.microsoft.com/office/drawing/2014/main" id="{0D723832-F9D3-0E40-AB8F-6A95AEBB3F34}"/>
              </a:ext>
            </a:extLst>
          </p:cNvPr>
          <p:cNvCxnSpPr>
            <a:cxnSpLocks/>
          </p:cNvCxnSpPr>
          <p:nvPr/>
        </p:nvCxnSpPr>
        <p:spPr>
          <a:xfrm>
            <a:off x="4341664" y="39257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2" name="Straight Connector 81">
            <a:extLst>
              <a:ext uri="{FF2B5EF4-FFF2-40B4-BE49-F238E27FC236}">
                <a16:creationId xmlns:a16="http://schemas.microsoft.com/office/drawing/2014/main" id="{310BDCF8-87DC-E14B-A19A-9A4D9A17721F}"/>
              </a:ext>
            </a:extLst>
          </p:cNvPr>
          <p:cNvCxnSpPr>
            <a:cxnSpLocks/>
          </p:cNvCxnSpPr>
          <p:nvPr/>
        </p:nvCxnSpPr>
        <p:spPr>
          <a:xfrm>
            <a:off x="4861293" y="41989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3" name="Straight Connector 82">
            <a:extLst>
              <a:ext uri="{FF2B5EF4-FFF2-40B4-BE49-F238E27FC236}">
                <a16:creationId xmlns:a16="http://schemas.microsoft.com/office/drawing/2014/main" id="{6123094A-1D09-E74C-A18B-BFAFD2DACAD4}"/>
              </a:ext>
            </a:extLst>
          </p:cNvPr>
          <p:cNvCxnSpPr>
            <a:cxnSpLocks/>
          </p:cNvCxnSpPr>
          <p:nvPr/>
        </p:nvCxnSpPr>
        <p:spPr>
          <a:xfrm>
            <a:off x="4647403" y="40195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4" name="Straight Connector 83">
            <a:extLst>
              <a:ext uri="{FF2B5EF4-FFF2-40B4-BE49-F238E27FC236}">
                <a16:creationId xmlns:a16="http://schemas.microsoft.com/office/drawing/2014/main" id="{B63A3621-AEBB-2B48-B57E-D6A8DA268C5A}"/>
              </a:ext>
            </a:extLst>
          </p:cNvPr>
          <p:cNvCxnSpPr>
            <a:cxnSpLocks/>
          </p:cNvCxnSpPr>
          <p:nvPr/>
        </p:nvCxnSpPr>
        <p:spPr>
          <a:xfrm>
            <a:off x="4562342" y="43088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5" name="Straight Connector 84">
            <a:extLst>
              <a:ext uri="{FF2B5EF4-FFF2-40B4-BE49-F238E27FC236}">
                <a16:creationId xmlns:a16="http://schemas.microsoft.com/office/drawing/2014/main" id="{6CE5D4C8-96C4-AC4A-B585-75D38A55A369}"/>
              </a:ext>
            </a:extLst>
          </p:cNvPr>
          <p:cNvCxnSpPr>
            <a:cxnSpLocks/>
          </p:cNvCxnSpPr>
          <p:nvPr/>
        </p:nvCxnSpPr>
        <p:spPr>
          <a:xfrm>
            <a:off x="5936108" y="41935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6" name="Straight Connector 85">
            <a:extLst>
              <a:ext uri="{FF2B5EF4-FFF2-40B4-BE49-F238E27FC236}">
                <a16:creationId xmlns:a16="http://schemas.microsoft.com/office/drawing/2014/main" id="{B0092B78-F331-334E-952D-9A92493A345D}"/>
              </a:ext>
            </a:extLst>
          </p:cNvPr>
          <p:cNvCxnSpPr>
            <a:cxnSpLocks/>
          </p:cNvCxnSpPr>
          <p:nvPr/>
        </p:nvCxnSpPr>
        <p:spPr>
          <a:xfrm>
            <a:off x="5980035" y="400567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7" name="Straight Connector 86">
            <a:extLst>
              <a:ext uri="{FF2B5EF4-FFF2-40B4-BE49-F238E27FC236}">
                <a16:creationId xmlns:a16="http://schemas.microsoft.com/office/drawing/2014/main" id="{05E592FE-7DF3-D241-A661-E7334D42B79E}"/>
              </a:ext>
            </a:extLst>
          </p:cNvPr>
          <p:cNvCxnSpPr>
            <a:cxnSpLocks/>
          </p:cNvCxnSpPr>
          <p:nvPr/>
        </p:nvCxnSpPr>
        <p:spPr>
          <a:xfrm>
            <a:off x="6285774" y="4099476"/>
            <a:ext cx="563556" cy="0"/>
          </a:xfrm>
          <a:prstGeom prst="line">
            <a:avLst/>
          </a:prstGeom>
          <a:ln w="38100"/>
        </p:spPr>
        <p:style>
          <a:lnRef idx="2">
            <a:schemeClr val="dk1"/>
          </a:lnRef>
          <a:fillRef idx="0">
            <a:schemeClr val="dk1"/>
          </a:fillRef>
          <a:effectRef idx="1">
            <a:schemeClr val="dk1"/>
          </a:effectRef>
          <a:fontRef idx="minor">
            <a:schemeClr val="tx1"/>
          </a:fontRef>
        </p:style>
      </p:cxnSp>
      <p:sp>
        <p:nvSpPr>
          <p:cNvPr id="88" name="TextBox 87">
            <a:extLst>
              <a:ext uri="{FF2B5EF4-FFF2-40B4-BE49-F238E27FC236}">
                <a16:creationId xmlns:a16="http://schemas.microsoft.com/office/drawing/2014/main" id="{F41C142B-CD7E-2E47-A852-5FA7C8C61DE9}"/>
              </a:ext>
            </a:extLst>
          </p:cNvPr>
          <p:cNvSpPr txBox="1"/>
          <p:nvPr/>
        </p:nvSpPr>
        <p:spPr>
          <a:xfrm>
            <a:off x="1751373" y="6454137"/>
            <a:ext cx="1145185" cy="400110"/>
          </a:xfrm>
          <a:prstGeom prst="rect">
            <a:avLst/>
          </a:prstGeom>
          <a:solidFill>
            <a:schemeClr val="accent2">
              <a:lumMod val="20000"/>
              <a:lumOff val="80000"/>
            </a:schemeClr>
          </a:solidFill>
        </p:spPr>
        <p:txBody>
          <a:bodyPr wrap="none" rtlCol="0">
            <a:spAutoFit/>
          </a:bodyPr>
          <a:lstStyle/>
          <a:p>
            <a:r>
              <a:rPr lang="en-NO" sz="2000" b="1"/>
              <a:t>30 reads </a:t>
            </a:r>
          </a:p>
        </p:txBody>
      </p:sp>
      <p:sp>
        <p:nvSpPr>
          <p:cNvPr id="89" name="TextBox 88">
            <a:extLst>
              <a:ext uri="{FF2B5EF4-FFF2-40B4-BE49-F238E27FC236}">
                <a16:creationId xmlns:a16="http://schemas.microsoft.com/office/drawing/2014/main" id="{70562B2B-75D1-9B4F-B7FF-DA4E1B176FF5}"/>
              </a:ext>
            </a:extLst>
          </p:cNvPr>
          <p:cNvSpPr txBox="1"/>
          <p:nvPr/>
        </p:nvSpPr>
        <p:spPr>
          <a:xfrm>
            <a:off x="3778107" y="6441427"/>
            <a:ext cx="1145185" cy="400110"/>
          </a:xfrm>
          <a:prstGeom prst="rect">
            <a:avLst/>
          </a:prstGeom>
          <a:solidFill>
            <a:schemeClr val="accent2">
              <a:lumMod val="20000"/>
              <a:lumOff val="80000"/>
            </a:schemeClr>
          </a:solidFill>
        </p:spPr>
        <p:txBody>
          <a:bodyPr wrap="none" rtlCol="0">
            <a:spAutoFit/>
          </a:bodyPr>
          <a:lstStyle/>
          <a:p>
            <a:r>
              <a:rPr lang="en-NO" sz="2000" b="1"/>
              <a:t>60 reads </a:t>
            </a:r>
          </a:p>
        </p:txBody>
      </p:sp>
      <p:sp>
        <p:nvSpPr>
          <p:cNvPr id="90" name="TextBox 89">
            <a:extLst>
              <a:ext uri="{FF2B5EF4-FFF2-40B4-BE49-F238E27FC236}">
                <a16:creationId xmlns:a16="http://schemas.microsoft.com/office/drawing/2014/main" id="{2DDF0DAF-2F1C-674D-9FA3-C7B6159C3516}"/>
              </a:ext>
            </a:extLst>
          </p:cNvPr>
          <p:cNvSpPr txBox="1"/>
          <p:nvPr/>
        </p:nvSpPr>
        <p:spPr>
          <a:xfrm>
            <a:off x="5907504" y="6427113"/>
            <a:ext cx="1145185" cy="400110"/>
          </a:xfrm>
          <a:prstGeom prst="rect">
            <a:avLst/>
          </a:prstGeom>
          <a:solidFill>
            <a:schemeClr val="accent2">
              <a:lumMod val="20000"/>
              <a:lumOff val="80000"/>
            </a:schemeClr>
          </a:solidFill>
        </p:spPr>
        <p:txBody>
          <a:bodyPr wrap="none" rtlCol="0">
            <a:spAutoFit/>
          </a:bodyPr>
          <a:lstStyle/>
          <a:p>
            <a:r>
              <a:rPr lang="en-NO" sz="2000" b="1"/>
              <a:t>15 reads </a:t>
            </a:r>
          </a:p>
        </p:txBody>
      </p:sp>
      <p:cxnSp>
        <p:nvCxnSpPr>
          <p:cNvPr id="91" name="Straight Connector 90">
            <a:extLst>
              <a:ext uri="{FF2B5EF4-FFF2-40B4-BE49-F238E27FC236}">
                <a16:creationId xmlns:a16="http://schemas.microsoft.com/office/drawing/2014/main" id="{0953E8D8-D503-2A4B-8999-EC0AE3F02A90}"/>
              </a:ext>
            </a:extLst>
          </p:cNvPr>
          <p:cNvCxnSpPr>
            <a:cxnSpLocks/>
          </p:cNvCxnSpPr>
          <p:nvPr/>
        </p:nvCxnSpPr>
        <p:spPr>
          <a:xfrm>
            <a:off x="1763227" y="558703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2" name="Straight Connector 91">
            <a:extLst>
              <a:ext uri="{FF2B5EF4-FFF2-40B4-BE49-F238E27FC236}">
                <a16:creationId xmlns:a16="http://schemas.microsoft.com/office/drawing/2014/main" id="{0BBB6D2D-BDBE-E847-A87D-ED16A1FEC815}"/>
              </a:ext>
            </a:extLst>
          </p:cNvPr>
          <p:cNvCxnSpPr>
            <a:cxnSpLocks/>
          </p:cNvCxnSpPr>
          <p:nvPr/>
        </p:nvCxnSpPr>
        <p:spPr>
          <a:xfrm>
            <a:off x="1807154" y="53991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3" name="Straight Connector 92">
            <a:extLst>
              <a:ext uri="{FF2B5EF4-FFF2-40B4-BE49-F238E27FC236}">
                <a16:creationId xmlns:a16="http://schemas.microsoft.com/office/drawing/2014/main" id="{D55A142D-3D56-0846-9815-3B7E7D415F30}"/>
              </a:ext>
            </a:extLst>
          </p:cNvPr>
          <p:cNvCxnSpPr>
            <a:cxnSpLocks/>
          </p:cNvCxnSpPr>
          <p:nvPr/>
        </p:nvCxnSpPr>
        <p:spPr>
          <a:xfrm>
            <a:off x="2326783" y="567236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4" name="Straight Connector 93">
            <a:extLst>
              <a:ext uri="{FF2B5EF4-FFF2-40B4-BE49-F238E27FC236}">
                <a16:creationId xmlns:a16="http://schemas.microsoft.com/office/drawing/2014/main" id="{927362E3-E274-7740-917B-A6CAE67B0401}"/>
              </a:ext>
            </a:extLst>
          </p:cNvPr>
          <p:cNvCxnSpPr>
            <a:cxnSpLocks/>
          </p:cNvCxnSpPr>
          <p:nvPr/>
        </p:nvCxnSpPr>
        <p:spPr>
          <a:xfrm>
            <a:off x="2112893" y="549300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5" name="Straight Connector 94">
            <a:extLst>
              <a:ext uri="{FF2B5EF4-FFF2-40B4-BE49-F238E27FC236}">
                <a16:creationId xmlns:a16="http://schemas.microsoft.com/office/drawing/2014/main" id="{FD64CD5A-F8FD-C642-8DF7-F2A1D507005F}"/>
              </a:ext>
            </a:extLst>
          </p:cNvPr>
          <p:cNvCxnSpPr>
            <a:cxnSpLocks/>
          </p:cNvCxnSpPr>
          <p:nvPr/>
        </p:nvCxnSpPr>
        <p:spPr>
          <a:xfrm>
            <a:off x="2052075" y="601472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6" name="Straight Connector 95">
            <a:extLst>
              <a:ext uri="{FF2B5EF4-FFF2-40B4-BE49-F238E27FC236}">
                <a16:creationId xmlns:a16="http://schemas.microsoft.com/office/drawing/2014/main" id="{3A1C57EB-3FDE-094A-97DB-15F9EDD294A4}"/>
              </a:ext>
            </a:extLst>
          </p:cNvPr>
          <p:cNvCxnSpPr>
            <a:cxnSpLocks/>
          </p:cNvCxnSpPr>
          <p:nvPr/>
        </p:nvCxnSpPr>
        <p:spPr>
          <a:xfrm>
            <a:off x="3340390" y="554146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7" name="Straight Connector 96">
            <a:extLst>
              <a:ext uri="{FF2B5EF4-FFF2-40B4-BE49-F238E27FC236}">
                <a16:creationId xmlns:a16="http://schemas.microsoft.com/office/drawing/2014/main" id="{48E636B1-E3BC-AF4C-A28C-DD7D95F320EB}"/>
              </a:ext>
            </a:extLst>
          </p:cNvPr>
          <p:cNvCxnSpPr>
            <a:cxnSpLocks/>
          </p:cNvCxnSpPr>
          <p:nvPr/>
        </p:nvCxnSpPr>
        <p:spPr>
          <a:xfrm>
            <a:off x="3384317" y="535362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8" name="Straight Connector 97">
            <a:extLst>
              <a:ext uri="{FF2B5EF4-FFF2-40B4-BE49-F238E27FC236}">
                <a16:creationId xmlns:a16="http://schemas.microsoft.com/office/drawing/2014/main" id="{80BE901A-B8B5-0044-902A-94A5FCD676C9}"/>
              </a:ext>
            </a:extLst>
          </p:cNvPr>
          <p:cNvCxnSpPr>
            <a:cxnSpLocks/>
          </p:cNvCxnSpPr>
          <p:nvPr/>
        </p:nvCxnSpPr>
        <p:spPr>
          <a:xfrm>
            <a:off x="3903946" y="56267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9" name="Straight Connector 98">
            <a:extLst>
              <a:ext uri="{FF2B5EF4-FFF2-40B4-BE49-F238E27FC236}">
                <a16:creationId xmlns:a16="http://schemas.microsoft.com/office/drawing/2014/main" id="{28ED6A17-D068-C849-A19F-14F199B3BEFD}"/>
              </a:ext>
            </a:extLst>
          </p:cNvPr>
          <p:cNvCxnSpPr>
            <a:cxnSpLocks/>
          </p:cNvCxnSpPr>
          <p:nvPr/>
        </p:nvCxnSpPr>
        <p:spPr>
          <a:xfrm>
            <a:off x="3690056" y="54474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0" name="Straight Connector 99">
            <a:extLst>
              <a:ext uri="{FF2B5EF4-FFF2-40B4-BE49-F238E27FC236}">
                <a16:creationId xmlns:a16="http://schemas.microsoft.com/office/drawing/2014/main" id="{916199BC-B2FB-0440-B059-D8ACFC12FA76}"/>
              </a:ext>
            </a:extLst>
          </p:cNvPr>
          <p:cNvCxnSpPr>
            <a:cxnSpLocks/>
          </p:cNvCxnSpPr>
          <p:nvPr/>
        </p:nvCxnSpPr>
        <p:spPr>
          <a:xfrm>
            <a:off x="3604995" y="57367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1" name="Straight Connector 100">
            <a:extLst>
              <a:ext uri="{FF2B5EF4-FFF2-40B4-BE49-F238E27FC236}">
                <a16:creationId xmlns:a16="http://schemas.microsoft.com/office/drawing/2014/main" id="{B99038B6-8A48-7E4B-94A7-577447608353}"/>
              </a:ext>
            </a:extLst>
          </p:cNvPr>
          <p:cNvCxnSpPr>
            <a:cxnSpLocks/>
          </p:cNvCxnSpPr>
          <p:nvPr/>
        </p:nvCxnSpPr>
        <p:spPr>
          <a:xfrm>
            <a:off x="4321897" y="554146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2" name="Straight Connector 101">
            <a:extLst>
              <a:ext uri="{FF2B5EF4-FFF2-40B4-BE49-F238E27FC236}">
                <a16:creationId xmlns:a16="http://schemas.microsoft.com/office/drawing/2014/main" id="{D04A0ABA-0B44-DD4F-8D3E-1C209C284554}"/>
              </a:ext>
            </a:extLst>
          </p:cNvPr>
          <p:cNvCxnSpPr>
            <a:cxnSpLocks/>
          </p:cNvCxnSpPr>
          <p:nvPr/>
        </p:nvCxnSpPr>
        <p:spPr>
          <a:xfrm>
            <a:off x="4365824" y="535362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3" name="Straight Connector 102">
            <a:extLst>
              <a:ext uri="{FF2B5EF4-FFF2-40B4-BE49-F238E27FC236}">
                <a16:creationId xmlns:a16="http://schemas.microsoft.com/office/drawing/2014/main" id="{904291DD-D7DF-2A45-BA90-029123A77F4E}"/>
              </a:ext>
            </a:extLst>
          </p:cNvPr>
          <p:cNvCxnSpPr>
            <a:cxnSpLocks/>
          </p:cNvCxnSpPr>
          <p:nvPr/>
        </p:nvCxnSpPr>
        <p:spPr>
          <a:xfrm>
            <a:off x="4885453" y="56267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4" name="Straight Connector 103">
            <a:extLst>
              <a:ext uri="{FF2B5EF4-FFF2-40B4-BE49-F238E27FC236}">
                <a16:creationId xmlns:a16="http://schemas.microsoft.com/office/drawing/2014/main" id="{9C2F7E54-DA92-9841-A657-E823507EB1C8}"/>
              </a:ext>
            </a:extLst>
          </p:cNvPr>
          <p:cNvCxnSpPr>
            <a:cxnSpLocks/>
          </p:cNvCxnSpPr>
          <p:nvPr/>
        </p:nvCxnSpPr>
        <p:spPr>
          <a:xfrm>
            <a:off x="4671563" y="54474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5" name="Straight Connector 104">
            <a:extLst>
              <a:ext uri="{FF2B5EF4-FFF2-40B4-BE49-F238E27FC236}">
                <a16:creationId xmlns:a16="http://schemas.microsoft.com/office/drawing/2014/main" id="{71FC7CBB-830C-4045-BAC0-7C18F92422D9}"/>
              </a:ext>
            </a:extLst>
          </p:cNvPr>
          <p:cNvCxnSpPr>
            <a:cxnSpLocks/>
          </p:cNvCxnSpPr>
          <p:nvPr/>
        </p:nvCxnSpPr>
        <p:spPr>
          <a:xfrm>
            <a:off x="4586502" y="57367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6" name="Straight Connector 105">
            <a:extLst>
              <a:ext uri="{FF2B5EF4-FFF2-40B4-BE49-F238E27FC236}">
                <a16:creationId xmlns:a16="http://schemas.microsoft.com/office/drawing/2014/main" id="{6AFECA52-6893-C048-B660-163BD192551F}"/>
              </a:ext>
            </a:extLst>
          </p:cNvPr>
          <p:cNvCxnSpPr>
            <a:cxnSpLocks/>
          </p:cNvCxnSpPr>
          <p:nvPr/>
        </p:nvCxnSpPr>
        <p:spPr>
          <a:xfrm>
            <a:off x="5960268" y="562139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7" name="Straight Connector 106">
            <a:extLst>
              <a:ext uri="{FF2B5EF4-FFF2-40B4-BE49-F238E27FC236}">
                <a16:creationId xmlns:a16="http://schemas.microsoft.com/office/drawing/2014/main" id="{BB9BBAA0-7535-F94B-AA9A-04535F13A67F}"/>
              </a:ext>
            </a:extLst>
          </p:cNvPr>
          <p:cNvCxnSpPr>
            <a:cxnSpLocks/>
          </p:cNvCxnSpPr>
          <p:nvPr/>
        </p:nvCxnSpPr>
        <p:spPr>
          <a:xfrm>
            <a:off x="6004195" y="543355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8" name="Straight Connector 107">
            <a:extLst>
              <a:ext uri="{FF2B5EF4-FFF2-40B4-BE49-F238E27FC236}">
                <a16:creationId xmlns:a16="http://schemas.microsoft.com/office/drawing/2014/main" id="{D793FC2D-2B3E-7D4A-A1D1-5A7D31D912CC}"/>
              </a:ext>
            </a:extLst>
          </p:cNvPr>
          <p:cNvCxnSpPr>
            <a:cxnSpLocks/>
          </p:cNvCxnSpPr>
          <p:nvPr/>
        </p:nvCxnSpPr>
        <p:spPr>
          <a:xfrm>
            <a:off x="6309934" y="552736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9" name="Straight Connector 108">
            <a:extLst>
              <a:ext uri="{FF2B5EF4-FFF2-40B4-BE49-F238E27FC236}">
                <a16:creationId xmlns:a16="http://schemas.microsoft.com/office/drawing/2014/main" id="{C535E9E0-1516-FA46-B0D5-19991300DCEF}"/>
              </a:ext>
            </a:extLst>
          </p:cNvPr>
          <p:cNvCxnSpPr>
            <a:cxnSpLocks/>
          </p:cNvCxnSpPr>
          <p:nvPr/>
        </p:nvCxnSpPr>
        <p:spPr>
          <a:xfrm>
            <a:off x="1887920" y="584930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0" name="Straight Connector 109">
            <a:extLst>
              <a:ext uri="{FF2B5EF4-FFF2-40B4-BE49-F238E27FC236}">
                <a16:creationId xmlns:a16="http://schemas.microsoft.com/office/drawing/2014/main" id="{903F6544-CC07-974B-A0A5-B27FD56A4259}"/>
              </a:ext>
            </a:extLst>
          </p:cNvPr>
          <p:cNvCxnSpPr>
            <a:cxnSpLocks/>
          </p:cNvCxnSpPr>
          <p:nvPr/>
        </p:nvCxnSpPr>
        <p:spPr>
          <a:xfrm>
            <a:off x="2451476" y="593463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1" name="Straight Connector 110">
            <a:extLst>
              <a:ext uri="{FF2B5EF4-FFF2-40B4-BE49-F238E27FC236}">
                <a16:creationId xmlns:a16="http://schemas.microsoft.com/office/drawing/2014/main" id="{F95CC579-3178-F440-9D62-51B39188C934}"/>
              </a:ext>
            </a:extLst>
          </p:cNvPr>
          <p:cNvCxnSpPr>
            <a:cxnSpLocks/>
          </p:cNvCxnSpPr>
          <p:nvPr/>
        </p:nvCxnSpPr>
        <p:spPr>
          <a:xfrm>
            <a:off x="2237586" y="575527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2" name="Straight Connector 111">
            <a:extLst>
              <a:ext uri="{FF2B5EF4-FFF2-40B4-BE49-F238E27FC236}">
                <a16:creationId xmlns:a16="http://schemas.microsoft.com/office/drawing/2014/main" id="{1FABE185-1E77-4749-915F-196BA879ADDD}"/>
              </a:ext>
            </a:extLst>
          </p:cNvPr>
          <p:cNvCxnSpPr>
            <a:cxnSpLocks/>
          </p:cNvCxnSpPr>
          <p:nvPr/>
        </p:nvCxnSpPr>
        <p:spPr>
          <a:xfrm>
            <a:off x="3465083" y="580373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3" name="Straight Connector 112">
            <a:extLst>
              <a:ext uri="{FF2B5EF4-FFF2-40B4-BE49-F238E27FC236}">
                <a16:creationId xmlns:a16="http://schemas.microsoft.com/office/drawing/2014/main" id="{81FAB44B-C4E1-4942-813E-04D592C6A7BC}"/>
              </a:ext>
            </a:extLst>
          </p:cNvPr>
          <p:cNvCxnSpPr>
            <a:cxnSpLocks/>
          </p:cNvCxnSpPr>
          <p:nvPr/>
        </p:nvCxnSpPr>
        <p:spPr>
          <a:xfrm>
            <a:off x="4028639" y="588906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4" name="Straight Connector 113">
            <a:extLst>
              <a:ext uri="{FF2B5EF4-FFF2-40B4-BE49-F238E27FC236}">
                <a16:creationId xmlns:a16="http://schemas.microsoft.com/office/drawing/2014/main" id="{4BC0A2CA-A9D7-FD4F-B039-2102ABF6DEBF}"/>
              </a:ext>
            </a:extLst>
          </p:cNvPr>
          <p:cNvCxnSpPr>
            <a:cxnSpLocks/>
          </p:cNvCxnSpPr>
          <p:nvPr/>
        </p:nvCxnSpPr>
        <p:spPr>
          <a:xfrm>
            <a:off x="3729688" y="599898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5" name="Straight Connector 114">
            <a:extLst>
              <a:ext uri="{FF2B5EF4-FFF2-40B4-BE49-F238E27FC236}">
                <a16:creationId xmlns:a16="http://schemas.microsoft.com/office/drawing/2014/main" id="{5169960A-7A0D-EC4F-B2D0-15EF6DAEE2DE}"/>
              </a:ext>
            </a:extLst>
          </p:cNvPr>
          <p:cNvCxnSpPr>
            <a:cxnSpLocks/>
          </p:cNvCxnSpPr>
          <p:nvPr/>
        </p:nvCxnSpPr>
        <p:spPr>
          <a:xfrm>
            <a:off x="4446590" y="580373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6" name="Straight Connector 115">
            <a:extLst>
              <a:ext uri="{FF2B5EF4-FFF2-40B4-BE49-F238E27FC236}">
                <a16:creationId xmlns:a16="http://schemas.microsoft.com/office/drawing/2014/main" id="{6448F751-2107-7841-9F24-BEBD421CC3B6}"/>
              </a:ext>
            </a:extLst>
          </p:cNvPr>
          <p:cNvCxnSpPr>
            <a:cxnSpLocks/>
          </p:cNvCxnSpPr>
          <p:nvPr/>
        </p:nvCxnSpPr>
        <p:spPr>
          <a:xfrm>
            <a:off x="5010146" y="588906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7" name="Straight Connector 116">
            <a:extLst>
              <a:ext uri="{FF2B5EF4-FFF2-40B4-BE49-F238E27FC236}">
                <a16:creationId xmlns:a16="http://schemas.microsoft.com/office/drawing/2014/main" id="{304B6424-C131-EA47-84A9-DCF63C01A1FC}"/>
              </a:ext>
            </a:extLst>
          </p:cNvPr>
          <p:cNvCxnSpPr>
            <a:cxnSpLocks/>
          </p:cNvCxnSpPr>
          <p:nvPr/>
        </p:nvCxnSpPr>
        <p:spPr>
          <a:xfrm>
            <a:off x="4711195" y="599898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8" name="Straight Connector 117">
            <a:extLst>
              <a:ext uri="{FF2B5EF4-FFF2-40B4-BE49-F238E27FC236}">
                <a16:creationId xmlns:a16="http://schemas.microsoft.com/office/drawing/2014/main" id="{BDB91B1D-11B7-BA4B-8363-D22FAD66D6DA}"/>
              </a:ext>
            </a:extLst>
          </p:cNvPr>
          <p:cNvCxnSpPr>
            <a:cxnSpLocks/>
          </p:cNvCxnSpPr>
          <p:nvPr/>
        </p:nvCxnSpPr>
        <p:spPr>
          <a:xfrm>
            <a:off x="6084961" y="588366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0" name="Straight Connector 119">
            <a:extLst>
              <a:ext uri="{FF2B5EF4-FFF2-40B4-BE49-F238E27FC236}">
                <a16:creationId xmlns:a16="http://schemas.microsoft.com/office/drawing/2014/main" id="{107B8387-4887-994E-9FA7-293DE7DE4F21}"/>
              </a:ext>
            </a:extLst>
          </p:cNvPr>
          <p:cNvCxnSpPr>
            <a:cxnSpLocks/>
          </p:cNvCxnSpPr>
          <p:nvPr/>
        </p:nvCxnSpPr>
        <p:spPr>
          <a:xfrm>
            <a:off x="1806955" y="446666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1" name="Straight Connector 120">
            <a:extLst>
              <a:ext uri="{FF2B5EF4-FFF2-40B4-BE49-F238E27FC236}">
                <a16:creationId xmlns:a16="http://schemas.microsoft.com/office/drawing/2014/main" id="{DB1F7C66-5B53-414C-B90C-4664BA770555}"/>
              </a:ext>
            </a:extLst>
          </p:cNvPr>
          <p:cNvCxnSpPr>
            <a:cxnSpLocks/>
          </p:cNvCxnSpPr>
          <p:nvPr/>
        </p:nvCxnSpPr>
        <p:spPr>
          <a:xfrm>
            <a:off x="3287797" y="424938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2" name="Straight Connector 121">
            <a:extLst>
              <a:ext uri="{FF2B5EF4-FFF2-40B4-BE49-F238E27FC236}">
                <a16:creationId xmlns:a16="http://schemas.microsoft.com/office/drawing/2014/main" id="{76A965CD-063C-924D-AA29-BF8D21757773}"/>
              </a:ext>
            </a:extLst>
          </p:cNvPr>
          <p:cNvCxnSpPr>
            <a:cxnSpLocks/>
          </p:cNvCxnSpPr>
          <p:nvPr/>
        </p:nvCxnSpPr>
        <p:spPr>
          <a:xfrm>
            <a:off x="3936413" y="437724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3" name="Straight Connector 122">
            <a:extLst>
              <a:ext uri="{FF2B5EF4-FFF2-40B4-BE49-F238E27FC236}">
                <a16:creationId xmlns:a16="http://schemas.microsoft.com/office/drawing/2014/main" id="{443D1C23-8800-9147-85F8-BE25C35D7886}"/>
              </a:ext>
            </a:extLst>
          </p:cNvPr>
          <p:cNvCxnSpPr>
            <a:cxnSpLocks/>
          </p:cNvCxnSpPr>
          <p:nvPr/>
        </p:nvCxnSpPr>
        <p:spPr>
          <a:xfrm>
            <a:off x="3552402" y="44446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5" name="Straight Connector 124">
            <a:extLst>
              <a:ext uri="{FF2B5EF4-FFF2-40B4-BE49-F238E27FC236}">
                <a16:creationId xmlns:a16="http://schemas.microsoft.com/office/drawing/2014/main" id="{F1FCDCC9-AACF-084A-AFC6-C66C6ECBAD99}"/>
              </a:ext>
            </a:extLst>
          </p:cNvPr>
          <p:cNvCxnSpPr>
            <a:cxnSpLocks/>
          </p:cNvCxnSpPr>
          <p:nvPr/>
        </p:nvCxnSpPr>
        <p:spPr>
          <a:xfrm>
            <a:off x="4533909" y="44446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6" name="Straight Connector 125">
            <a:extLst>
              <a:ext uri="{FF2B5EF4-FFF2-40B4-BE49-F238E27FC236}">
                <a16:creationId xmlns:a16="http://schemas.microsoft.com/office/drawing/2014/main" id="{85D0B4DD-954E-424B-9D92-B76A298D3E2A}"/>
              </a:ext>
            </a:extLst>
          </p:cNvPr>
          <p:cNvCxnSpPr>
            <a:cxnSpLocks/>
          </p:cNvCxnSpPr>
          <p:nvPr/>
        </p:nvCxnSpPr>
        <p:spPr>
          <a:xfrm>
            <a:off x="6127491" y="430304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7" name="Straight Connector 126">
            <a:extLst>
              <a:ext uri="{FF2B5EF4-FFF2-40B4-BE49-F238E27FC236}">
                <a16:creationId xmlns:a16="http://schemas.microsoft.com/office/drawing/2014/main" id="{AA0F1092-92F3-B147-AB4B-7B4A78FDDB7A}"/>
              </a:ext>
            </a:extLst>
          </p:cNvPr>
          <p:cNvCxnSpPr>
            <a:cxnSpLocks/>
          </p:cNvCxnSpPr>
          <p:nvPr/>
        </p:nvCxnSpPr>
        <p:spPr>
          <a:xfrm>
            <a:off x="6242046" y="569476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8" name="Straight Connector 127">
            <a:extLst>
              <a:ext uri="{FF2B5EF4-FFF2-40B4-BE49-F238E27FC236}">
                <a16:creationId xmlns:a16="http://schemas.microsoft.com/office/drawing/2014/main" id="{EB4DF62B-BAA2-8C44-91EE-87DDD4B2369E}"/>
              </a:ext>
            </a:extLst>
          </p:cNvPr>
          <p:cNvCxnSpPr>
            <a:cxnSpLocks/>
          </p:cNvCxnSpPr>
          <p:nvPr/>
        </p:nvCxnSpPr>
        <p:spPr>
          <a:xfrm>
            <a:off x="6102134" y="576178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9" name="Straight Connector 128">
            <a:extLst>
              <a:ext uri="{FF2B5EF4-FFF2-40B4-BE49-F238E27FC236}">
                <a16:creationId xmlns:a16="http://schemas.microsoft.com/office/drawing/2014/main" id="{4898977F-A7A0-F948-B3A7-A328DAF418EF}"/>
              </a:ext>
            </a:extLst>
          </p:cNvPr>
          <p:cNvCxnSpPr>
            <a:cxnSpLocks/>
          </p:cNvCxnSpPr>
          <p:nvPr/>
        </p:nvCxnSpPr>
        <p:spPr>
          <a:xfrm>
            <a:off x="6366739" y="595703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5" name="Straight Connector 134">
            <a:extLst>
              <a:ext uri="{FF2B5EF4-FFF2-40B4-BE49-F238E27FC236}">
                <a16:creationId xmlns:a16="http://schemas.microsoft.com/office/drawing/2014/main" id="{5D2CC134-1BEA-8440-9D3C-23E80ED59C0F}"/>
              </a:ext>
            </a:extLst>
          </p:cNvPr>
          <p:cNvCxnSpPr>
            <a:cxnSpLocks/>
          </p:cNvCxnSpPr>
          <p:nvPr/>
        </p:nvCxnSpPr>
        <p:spPr>
          <a:xfrm>
            <a:off x="1971110" y="627345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6" name="Straight Connector 135">
            <a:extLst>
              <a:ext uri="{FF2B5EF4-FFF2-40B4-BE49-F238E27FC236}">
                <a16:creationId xmlns:a16="http://schemas.microsoft.com/office/drawing/2014/main" id="{718413E4-55CD-A144-A68F-5EA3F24E98F6}"/>
              </a:ext>
            </a:extLst>
          </p:cNvPr>
          <p:cNvCxnSpPr>
            <a:cxnSpLocks/>
          </p:cNvCxnSpPr>
          <p:nvPr/>
        </p:nvCxnSpPr>
        <p:spPr>
          <a:xfrm>
            <a:off x="1806955" y="610803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7" name="Straight Connector 136">
            <a:extLst>
              <a:ext uri="{FF2B5EF4-FFF2-40B4-BE49-F238E27FC236}">
                <a16:creationId xmlns:a16="http://schemas.microsoft.com/office/drawing/2014/main" id="{69E27640-CA7B-3940-B919-00E111502859}"/>
              </a:ext>
            </a:extLst>
          </p:cNvPr>
          <p:cNvCxnSpPr>
            <a:cxnSpLocks/>
          </p:cNvCxnSpPr>
          <p:nvPr/>
        </p:nvCxnSpPr>
        <p:spPr>
          <a:xfrm>
            <a:off x="2370511" y="619336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8" name="Straight Connector 137">
            <a:extLst>
              <a:ext uri="{FF2B5EF4-FFF2-40B4-BE49-F238E27FC236}">
                <a16:creationId xmlns:a16="http://schemas.microsoft.com/office/drawing/2014/main" id="{BF1B0811-C187-D04E-BB38-3ED611BE8E9D}"/>
              </a:ext>
            </a:extLst>
          </p:cNvPr>
          <p:cNvCxnSpPr>
            <a:cxnSpLocks/>
          </p:cNvCxnSpPr>
          <p:nvPr/>
        </p:nvCxnSpPr>
        <p:spPr>
          <a:xfrm>
            <a:off x="3384118" y="606246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9" name="Straight Connector 138">
            <a:extLst>
              <a:ext uri="{FF2B5EF4-FFF2-40B4-BE49-F238E27FC236}">
                <a16:creationId xmlns:a16="http://schemas.microsoft.com/office/drawing/2014/main" id="{6253B3C1-572B-3D4D-BAF0-74217771E6AC}"/>
              </a:ext>
            </a:extLst>
          </p:cNvPr>
          <p:cNvCxnSpPr>
            <a:cxnSpLocks/>
          </p:cNvCxnSpPr>
          <p:nvPr/>
        </p:nvCxnSpPr>
        <p:spPr>
          <a:xfrm>
            <a:off x="3947674" y="614779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0" name="Straight Connector 139">
            <a:extLst>
              <a:ext uri="{FF2B5EF4-FFF2-40B4-BE49-F238E27FC236}">
                <a16:creationId xmlns:a16="http://schemas.microsoft.com/office/drawing/2014/main" id="{72A83D46-52C7-CE43-9B42-AC57C0634279}"/>
              </a:ext>
            </a:extLst>
          </p:cNvPr>
          <p:cNvCxnSpPr>
            <a:cxnSpLocks/>
          </p:cNvCxnSpPr>
          <p:nvPr/>
        </p:nvCxnSpPr>
        <p:spPr>
          <a:xfrm>
            <a:off x="3648723" y="62577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1" name="Straight Connector 140">
            <a:extLst>
              <a:ext uri="{FF2B5EF4-FFF2-40B4-BE49-F238E27FC236}">
                <a16:creationId xmlns:a16="http://schemas.microsoft.com/office/drawing/2014/main" id="{A8D4E72F-51A6-FD48-8795-0DEA978B342D}"/>
              </a:ext>
            </a:extLst>
          </p:cNvPr>
          <p:cNvCxnSpPr>
            <a:cxnSpLocks/>
          </p:cNvCxnSpPr>
          <p:nvPr/>
        </p:nvCxnSpPr>
        <p:spPr>
          <a:xfrm>
            <a:off x="4365625" y="606246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2" name="Straight Connector 141">
            <a:extLst>
              <a:ext uri="{FF2B5EF4-FFF2-40B4-BE49-F238E27FC236}">
                <a16:creationId xmlns:a16="http://schemas.microsoft.com/office/drawing/2014/main" id="{4A09CD0E-F977-6943-ADD7-59748863E8E0}"/>
              </a:ext>
            </a:extLst>
          </p:cNvPr>
          <p:cNvCxnSpPr>
            <a:cxnSpLocks/>
          </p:cNvCxnSpPr>
          <p:nvPr/>
        </p:nvCxnSpPr>
        <p:spPr>
          <a:xfrm>
            <a:off x="4929181" y="614779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3" name="Straight Connector 142">
            <a:extLst>
              <a:ext uri="{FF2B5EF4-FFF2-40B4-BE49-F238E27FC236}">
                <a16:creationId xmlns:a16="http://schemas.microsoft.com/office/drawing/2014/main" id="{B03CF063-1152-6041-AD84-278758B21EB4}"/>
              </a:ext>
            </a:extLst>
          </p:cNvPr>
          <p:cNvCxnSpPr>
            <a:cxnSpLocks/>
          </p:cNvCxnSpPr>
          <p:nvPr/>
        </p:nvCxnSpPr>
        <p:spPr>
          <a:xfrm>
            <a:off x="4630230" y="62577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4" name="Straight Connector 143">
            <a:extLst>
              <a:ext uri="{FF2B5EF4-FFF2-40B4-BE49-F238E27FC236}">
                <a16:creationId xmlns:a16="http://schemas.microsoft.com/office/drawing/2014/main" id="{577467DD-5310-214C-9C13-5CE32512183F}"/>
              </a:ext>
            </a:extLst>
          </p:cNvPr>
          <p:cNvCxnSpPr>
            <a:cxnSpLocks/>
          </p:cNvCxnSpPr>
          <p:nvPr/>
        </p:nvCxnSpPr>
        <p:spPr>
          <a:xfrm>
            <a:off x="6003996" y="61423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5" name="Straight Connector 144">
            <a:extLst>
              <a:ext uri="{FF2B5EF4-FFF2-40B4-BE49-F238E27FC236}">
                <a16:creationId xmlns:a16="http://schemas.microsoft.com/office/drawing/2014/main" id="{4D9135A5-9C6A-CA40-B687-96E2BEDBC0D2}"/>
              </a:ext>
            </a:extLst>
          </p:cNvPr>
          <p:cNvCxnSpPr>
            <a:cxnSpLocks/>
          </p:cNvCxnSpPr>
          <p:nvPr/>
        </p:nvCxnSpPr>
        <p:spPr>
          <a:xfrm>
            <a:off x="6285774" y="621576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7" name="Straight Connector 146">
            <a:extLst>
              <a:ext uri="{FF2B5EF4-FFF2-40B4-BE49-F238E27FC236}">
                <a16:creationId xmlns:a16="http://schemas.microsoft.com/office/drawing/2014/main" id="{743E8018-0ED4-234E-A611-927522E0631C}"/>
              </a:ext>
            </a:extLst>
          </p:cNvPr>
          <p:cNvCxnSpPr>
            <a:cxnSpLocks/>
          </p:cNvCxnSpPr>
          <p:nvPr/>
        </p:nvCxnSpPr>
        <p:spPr>
          <a:xfrm>
            <a:off x="-11039" y="3587338"/>
            <a:ext cx="7247585" cy="6646"/>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0BCFE8FA-3672-F647-BDAF-A603B3514E66}"/>
              </a:ext>
            </a:extLst>
          </p:cNvPr>
          <p:cNvCxnSpPr>
            <a:cxnSpLocks/>
          </p:cNvCxnSpPr>
          <p:nvPr/>
        </p:nvCxnSpPr>
        <p:spPr>
          <a:xfrm>
            <a:off x="31491" y="4981256"/>
            <a:ext cx="7205055" cy="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A353AE27-ABE8-9246-B47A-16398515080D}"/>
              </a:ext>
            </a:extLst>
          </p:cNvPr>
          <p:cNvCxnSpPr>
            <a:cxnSpLocks/>
          </p:cNvCxnSpPr>
          <p:nvPr/>
        </p:nvCxnSpPr>
        <p:spPr>
          <a:xfrm>
            <a:off x="53519" y="6842216"/>
            <a:ext cx="7183027" cy="12031"/>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20AE4808-8A52-0340-9377-2542C15B30EF}"/>
              </a:ext>
            </a:extLst>
          </p:cNvPr>
          <p:cNvSpPr/>
          <p:nvPr/>
        </p:nvSpPr>
        <p:spPr>
          <a:xfrm>
            <a:off x="3446703" y="1847961"/>
            <a:ext cx="1784973" cy="553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O" sz="2000" b="1">
                <a:solidFill>
                  <a:sysClr val="windowText" lastClr="000000"/>
                </a:solidFill>
              </a:rPr>
              <a:t>geneB</a:t>
            </a:r>
            <a:br>
              <a:rPr lang="en-NO" sz="2000" b="1">
                <a:solidFill>
                  <a:sysClr val="windowText" lastClr="000000"/>
                </a:solidFill>
              </a:rPr>
            </a:br>
            <a:r>
              <a:rPr lang="en-NO" sz="2000" b="1">
                <a:solidFill>
                  <a:sysClr val="windowText" lastClr="000000"/>
                </a:solidFill>
              </a:rPr>
              <a:t> (4kb) </a:t>
            </a:r>
          </a:p>
        </p:txBody>
      </p:sp>
      <p:cxnSp>
        <p:nvCxnSpPr>
          <p:cNvPr id="168" name="Straight Connector 167">
            <a:extLst>
              <a:ext uri="{FF2B5EF4-FFF2-40B4-BE49-F238E27FC236}">
                <a16:creationId xmlns:a16="http://schemas.microsoft.com/office/drawing/2014/main" id="{6F05F19D-4F8A-0B48-86A6-E97F0DAB8E01}"/>
              </a:ext>
            </a:extLst>
          </p:cNvPr>
          <p:cNvCxnSpPr>
            <a:cxnSpLocks/>
          </p:cNvCxnSpPr>
          <p:nvPr/>
        </p:nvCxnSpPr>
        <p:spPr>
          <a:xfrm flipV="1">
            <a:off x="3151934" y="2264436"/>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36E35CE6-416D-E949-A463-65B6F423E9B9}"/>
              </a:ext>
            </a:extLst>
          </p:cNvPr>
          <p:cNvCxnSpPr>
            <a:cxnSpLocks/>
          </p:cNvCxnSpPr>
          <p:nvPr/>
        </p:nvCxnSpPr>
        <p:spPr>
          <a:xfrm flipV="1">
            <a:off x="5578151" y="2264436"/>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603B1A26-FFBD-B341-8D2B-724E1355826E}"/>
              </a:ext>
            </a:extLst>
          </p:cNvPr>
          <p:cNvCxnSpPr>
            <a:cxnSpLocks/>
          </p:cNvCxnSpPr>
          <p:nvPr/>
        </p:nvCxnSpPr>
        <p:spPr>
          <a:xfrm flipV="1">
            <a:off x="7236546" y="2288641"/>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9AEF7428-B4B7-B545-80F1-E12F4181D842}"/>
              </a:ext>
            </a:extLst>
          </p:cNvPr>
          <p:cNvCxnSpPr>
            <a:cxnSpLocks/>
          </p:cNvCxnSpPr>
          <p:nvPr/>
        </p:nvCxnSpPr>
        <p:spPr>
          <a:xfrm flipV="1">
            <a:off x="1409329" y="2238035"/>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73DB093F-F0F1-6E40-8625-FCFAED804F48}"/>
              </a:ext>
            </a:extLst>
          </p:cNvPr>
          <p:cNvSpPr/>
          <p:nvPr/>
        </p:nvSpPr>
        <p:spPr>
          <a:xfrm>
            <a:off x="1803711" y="1839456"/>
            <a:ext cx="1060284" cy="553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O" sz="2000" b="1" dirty="0">
                <a:solidFill>
                  <a:sysClr val="windowText" lastClr="000000"/>
                </a:solidFill>
              </a:rPr>
              <a:t>geneA (2kb) </a:t>
            </a:r>
          </a:p>
        </p:txBody>
      </p:sp>
      <p:sp>
        <p:nvSpPr>
          <p:cNvPr id="119" name="Rounded Rectangle 118">
            <a:extLst>
              <a:ext uri="{FF2B5EF4-FFF2-40B4-BE49-F238E27FC236}">
                <a16:creationId xmlns:a16="http://schemas.microsoft.com/office/drawing/2014/main" id="{83594730-3B39-0F46-BF4F-BBAF9A7AC7C3}"/>
              </a:ext>
            </a:extLst>
          </p:cNvPr>
          <p:cNvSpPr/>
          <p:nvPr/>
        </p:nvSpPr>
        <p:spPr>
          <a:xfrm>
            <a:off x="-10052" y="5021054"/>
            <a:ext cx="7617852" cy="1794761"/>
          </a:xfrm>
          <a:prstGeom prst="round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5" name="Picture 4">
            <a:extLst>
              <a:ext uri="{FF2B5EF4-FFF2-40B4-BE49-F238E27FC236}">
                <a16:creationId xmlns:a16="http://schemas.microsoft.com/office/drawing/2014/main" id="{0EBD52E2-9DF1-EA46-BE49-5C241807921B}"/>
              </a:ext>
            </a:extLst>
          </p:cNvPr>
          <p:cNvPicPr>
            <a:picLocks noChangeAspect="1"/>
          </p:cNvPicPr>
          <p:nvPr/>
        </p:nvPicPr>
        <p:blipFill>
          <a:blip r:embed="rId3"/>
          <a:stretch>
            <a:fillRect/>
          </a:stretch>
        </p:blipFill>
        <p:spPr>
          <a:xfrm>
            <a:off x="7258" y="260425"/>
            <a:ext cx="8686882" cy="1551229"/>
          </a:xfrm>
          <a:prstGeom prst="rect">
            <a:avLst/>
          </a:prstGeom>
        </p:spPr>
      </p:pic>
      <p:sp>
        <p:nvSpPr>
          <p:cNvPr id="124" name="TextBox 123">
            <a:extLst>
              <a:ext uri="{FF2B5EF4-FFF2-40B4-BE49-F238E27FC236}">
                <a16:creationId xmlns:a16="http://schemas.microsoft.com/office/drawing/2014/main" id="{2B06213E-E43E-E444-A767-C8E861CA5C67}"/>
              </a:ext>
            </a:extLst>
          </p:cNvPr>
          <p:cNvSpPr txBox="1"/>
          <p:nvPr/>
        </p:nvSpPr>
        <p:spPr>
          <a:xfrm>
            <a:off x="7473294" y="1903253"/>
            <a:ext cx="4512902" cy="954107"/>
          </a:xfrm>
          <a:prstGeom prst="rect">
            <a:avLst/>
          </a:prstGeom>
          <a:noFill/>
        </p:spPr>
        <p:txBody>
          <a:bodyPr wrap="none" rtlCol="0">
            <a:spAutoFit/>
          </a:bodyPr>
          <a:lstStyle/>
          <a:p>
            <a:r>
              <a:rPr lang="en-NO" sz="2800"/>
              <a:t>(2) Normalize the read counts</a:t>
            </a:r>
            <a:br>
              <a:rPr lang="en-NO" sz="2800"/>
            </a:br>
            <a:r>
              <a:rPr lang="en-NO" sz="2800"/>
              <a:t> by total read counts</a:t>
            </a:r>
          </a:p>
        </p:txBody>
      </p:sp>
      <p:sp>
        <p:nvSpPr>
          <p:cNvPr id="2" name="Slide Number Placeholder 1">
            <a:extLst>
              <a:ext uri="{FF2B5EF4-FFF2-40B4-BE49-F238E27FC236}">
                <a16:creationId xmlns:a16="http://schemas.microsoft.com/office/drawing/2014/main" id="{38621931-F8E9-CE4F-AC72-B9C5E2984E8C}"/>
              </a:ext>
            </a:extLst>
          </p:cNvPr>
          <p:cNvSpPr>
            <a:spLocks noGrp="1"/>
          </p:cNvSpPr>
          <p:nvPr>
            <p:ph type="sldNum" sz="quarter" idx="12"/>
          </p:nvPr>
        </p:nvSpPr>
        <p:spPr/>
        <p:txBody>
          <a:bodyPr/>
          <a:lstStyle/>
          <a:p>
            <a:fld id="{A52D75DA-15CD-1242-8D03-955FC00DD5AF}" type="slidenum">
              <a:rPr lang="en-NO" smtClean="0"/>
              <a:t>11</a:t>
            </a:fld>
            <a:endParaRPr lang="en-NO"/>
          </a:p>
        </p:txBody>
      </p:sp>
    </p:spTree>
    <p:extLst>
      <p:ext uri="{BB962C8B-B14F-4D97-AF65-F5344CB8AC3E}">
        <p14:creationId xmlns:p14="http://schemas.microsoft.com/office/powerpoint/2010/main" val="3471719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A21C808-BAA2-4F4F-A738-7820A9042C8B}"/>
              </a:ext>
            </a:extLst>
          </p:cNvPr>
          <p:cNvSpPr/>
          <p:nvPr/>
        </p:nvSpPr>
        <p:spPr>
          <a:xfrm>
            <a:off x="1391041" y="2116114"/>
            <a:ext cx="5972285" cy="177453"/>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O"/>
          </a:p>
        </p:txBody>
      </p:sp>
      <p:sp>
        <p:nvSpPr>
          <p:cNvPr id="9" name="Rectangle 8">
            <a:extLst>
              <a:ext uri="{FF2B5EF4-FFF2-40B4-BE49-F238E27FC236}">
                <a16:creationId xmlns:a16="http://schemas.microsoft.com/office/drawing/2014/main" id="{9800EBB1-830C-844A-8FE5-84E1F5998ACC}"/>
              </a:ext>
            </a:extLst>
          </p:cNvPr>
          <p:cNvSpPr/>
          <p:nvPr/>
        </p:nvSpPr>
        <p:spPr>
          <a:xfrm>
            <a:off x="6059108" y="1839456"/>
            <a:ext cx="904384" cy="553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O" sz="2000" b="1">
                <a:solidFill>
                  <a:sysClr val="windowText" lastClr="000000"/>
                </a:solidFill>
              </a:rPr>
              <a:t>geneC (1kb) </a:t>
            </a:r>
          </a:p>
        </p:txBody>
      </p:sp>
      <p:sp>
        <p:nvSpPr>
          <p:cNvPr id="17" name="TextBox 16">
            <a:extLst>
              <a:ext uri="{FF2B5EF4-FFF2-40B4-BE49-F238E27FC236}">
                <a16:creationId xmlns:a16="http://schemas.microsoft.com/office/drawing/2014/main" id="{01524B60-430E-6747-98A7-635503C1DC48}"/>
              </a:ext>
            </a:extLst>
          </p:cNvPr>
          <p:cNvSpPr txBox="1"/>
          <p:nvPr/>
        </p:nvSpPr>
        <p:spPr>
          <a:xfrm>
            <a:off x="0" y="3111209"/>
            <a:ext cx="1261884" cy="461665"/>
          </a:xfrm>
          <a:prstGeom prst="rect">
            <a:avLst/>
          </a:prstGeom>
          <a:solidFill>
            <a:schemeClr val="bg1">
              <a:lumMod val="95000"/>
            </a:schemeClr>
          </a:solidFill>
        </p:spPr>
        <p:txBody>
          <a:bodyPr wrap="none" rtlCol="0">
            <a:spAutoFit/>
          </a:bodyPr>
          <a:lstStyle/>
          <a:p>
            <a:r>
              <a:rPr lang="en-NO" sz="2400" b="1"/>
              <a:t>sample1</a:t>
            </a:r>
          </a:p>
        </p:txBody>
      </p:sp>
      <p:sp>
        <p:nvSpPr>
          <p:cNvPr id="18" name="TextBox 17">
            <a:extLst>
              <a:ext uri="{FF2B5EF4-FFF2-40B4-BE49-F238E27FC236}">
                <a16:creationId xmlns:a16="http://schemas.microsoft.com/office/drawing/2014/main" id="{02B375B5-6CCD-A34C-83A9-72820383CE2D}"/>
              </a:ext>
            </a:extLst>
          </p:cNvPr>
          <p:cNvSpPr txBox="1"/>
          <p:nvPr/>
        </p:nvSpPr>
        <p:spPr>
          <a:xfrm>
            <a:off x="37477" y="4485446"/>
            <a:ext cx="1261884" cy="461665"/>
          </a:xfrm>
          <a:prstGeom prst="rect">
            <a:avLst/>
          </a:prstGeom>
          <a:solidFill>
            <a:schemeClr val="bg1">
              <a:lumMod val="95000"/>
            </a:schemeClr>
          </a:solidFill>
        </p:spPr>
        <p:txBody>
          <a:bodyPr wrap="none" rtlCol="0">
            <a:spAutoFit/>
          </a:bodyPr>
          <a:lstStyle/>
          <a:p>
            <a:r>
              <a:rPr lang="en-NO" sz="2400" b="1"/>
              <a:t>sample2</a:t>
            </a:r>
          </a:p>
        </p:txBody>
      </p:sp>
      <p:sp>
        <p:nvSpPr>
          <p:cNvPr id="19" name="TextBox 18">
            <a:extLst>
              <a:ext uri="{FF2B5EF4-FFF2-40B4-BE49-F238E27FC236}">
                <a16:creationId xmlns:a16="http://schemas.microsoft.com/office/drawing/2014/main" id="{51F1D859-DB32-084D-B575-5D5A94BDDE44}"/>
              </a:ext>
            </a:extLst>
          </p:cNvPr>
          <p:cNvSpPr txBox="1"/>
          <p:nvPr/>
        </p:nvSpPr>
        <p:spPr>
          <a:xfrm>
            <a:off x="0" y="6396335"/>
            <a:ext cx="1261884" cy="461665"/>
          </a:xfrm>
          <a:prstGeom prst="rect">
            <a:avLst/>
          </a:prstGeom>
          <a:solidFill>
            <a:schemeClr val="bg1">
              <a:lumMod val="95000"/>
            </a:schemeClr>
          </a:solidFill>
        </p:spPr>
        <p:txBody>
          <a:bodyPr wrap="none" rtlCol="0">
            <a:spAutoFit/>
          </a:bodyPr>
          <a:lstStyle/>
          <a:p>
            <a:r>
              <a:rPr lang="en-NO" sz="2400" b="1"/>
              <a:t>sample3</a:t>
            </a:r>
          </a:p>
        </p:txBody>
      </p:sp>
      <p:sp>
        <p:nvSpPr>
          <p:cNvPr id="21" name="TextBox 20">
            <a:extLst>
              <a:ext uri="{FF2B5EF4-FFF2-40B4-BE49-F238E27FC236}">
                <a16:creationId xmlns:a16="http://schemas.microsoft.com/office/drawing/2014/main" id="{464AE242-889D-ED4B-9519-A18508B852BD}"/>
              </a:ext>
            </a:extLst>
          </p:cNvPr>
          <p:cNvSpPr txBox="1"/>
          <p:nvPr/>
        </p:nvSpPr>
        <p:spPr>
          <a:xfrm>
            <a:off x="1753503" y="3141987"/>
            <a:ext cx="1145185" cy="400110"/>
          </a:xfrm>
          <a:prstGeom prst="rect">
            <a:avLst/>
          </a:prstGeom>
          <a:solidFill>
            <a:schemeClr val="accent2">
              <a:lumMod val="20000"/>
              <a:lumOff val="80000"/>
            </a:schemeClr>
          </a:solidFill>
        </p:spPr>
        <p:txBody>
          <a:bodyPr wrap="none" rtlCol="0">
            <a:spAutoFit/>
          </a:bodyPr>
          <a:lstStyle/>
          <a:p>
            <a:r>
              <a:rPr lang="en-NO" sz="2000" b="1"/>
              <a:t>10 reads </a:t>
            </a:r>
          </a:p>
        </p:txBody>
      </p:sp>
      <p:sp>
        <p:nvSpPr>
          <p:cNvPr id="22" name="TextBox 21">
            <a:extLst>
              <a:ext uri="{FF2B5EF4-FFF2-40B4-BE49-F238E27FC236}">
                <a16:creationId xmlns:a16="http://schemas.microsoft.com/office/drawing/2014/main" id="{3D27CB1A-E5C2-3D4B-899C-73A8A3762D50}"/>
              </a:ext>
            </a:extLst>
          </p:cNvPr>
          <p:cNvSpPr txBox="1"/>
          <p:nvPr/>
        </p:nvSpPr>
        <p:spPr>
          <a:xfrm>
            <a:off x="3797145" y="3160680"/>
            <a:ext cx="1145185" cy="400110"/>
          </a:xfrm>
          <a:prstGeom prst="rect">
            <a:avLst/>
          </a:prstGeom>
          <a:solidFill>
            <a:schemeClr val="accent2">
              <a:lumMod val="20000"/>
              <a:lumOff val="80000"/>
            </a:schemeClr>
          </a:solidFill>
        </p:spPr>
        <p:txBody>
          <a:bodyPr wrap="none" rtlCol="0">
            <a:spAutoFit/>
          </a:bodyPr>
          <a:lstStyle/>
          <a:p>
            <a:r>
              <a:rPr lang="en-NO" sz="2000" b="1"/>
              <a:t>20 reads </a:t>
            </a:r>
          </a:p>
        </p:txBody>
      </p:sp>
      <p:sp>
        <p:nvSpPr>
          <p:cNvPr id="23" name="TextBox 22">
            <a:extLst>
              <a:ext uri="{FF2B5EF4-FFF2-40B4-BE49-F238E27FC236}">
                <a16:creationId xmlns:a16="http://schemas.microsoft.com/office/drawing/2014/main" id="{CF1F1076-0F2B-1B4C-A210-11E063F82DF8}"/>
              </a:ext>
            </a:extLst>
          </p:cNvPr>
          <p:cNvSpPr txBox="1"/>
          <p:nvPr/>
        </p:nvSpPr>
        <p:spPr>
          <a:xfrm>
            <a:off x="5926542" y="3146366"/>
            <a:ext cx="1015343" cy="400110"/>
          </a:xfrm>
          <a:prstGeom prst="rect">
            <a:avLst/>
          </a:prstGeom>
          <a:solidFill>
            <a:schemeClr val="accent2">
              <a:lumMod val="20000"/>
              <a:lumOff val="80000"/>
            </a:schemeClr>
          </a:solidFill>
        </p:spPr>
        <p:txBody>
          <a:bodyPr wrap="none" rtlCol="0">
            <a:spAutoFit/>
          </a:bodyPr>
          <a:lstStyle/>
          <a:p>
            <a:r>
              <a:rPr lang="en-NO" sz="2000" b="1"/>
              <a:t>5 reads </a:t>
            </a:r>
          </a:p>
        </p:txBody>
      </p:sp>
      <p:cxnSp>
        <p:nvCxnSpPr>
          <p:cNvPr id="32" name="Straight Connector 31">
            <a:extLst>
              <a:ext uri="{FF2B5EF4-FFF2-40B4-BE49-F238E27FC236}">
                <a16:creationId xmlns:a16="http://schemas.microsoft.com/office/drawing/2014/main" id="{1AF8ACBE-BA82-7041-B0C4-BBE283E439C9}"/>
              </a:ext>
            </a:extLst>
          </p:cNvPr>
          <p:cNvCxnSpPr>
            <a:cxnSpLocks/>
          </p:cNvCxnSpPr>
          <p:nvPr/>
        </p:nvCxnSpPr>
        <p:spPr>
          <a:xfrm>
            <a:off x="1759784" y="283885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3" name="Straight Connector 42">
            <a:extLst>
              <a:ext uri="{FF2B5EF4-FFF2-40B4-BE49-F238E27FC236}">
                <a16:creationId xmlns:a16="http://schemas.microsoft.com/office/drawing/2014/main" id="{05707624-A1BC-3749-809C-CF56539A9BE7}"/>
              </a:ext>
            </a:extLst>
          </p:cNvPr>
          <p:cNvCxnSpPr>
            <a:cxnSpLocks/>
          </p:cNvCxnSpPr>
          <p:nvPr/>
        </p:nvCxnSpPr>
        <p:spPr>
          <a:xfrm>
            <a:off x="1803711" y="26510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4" name="Straight Connector 43">
            <a:extLst>
              <a:ext uri="{FF2B5EF4-FFF2-40B4-BE49-F238E27FC236}">
                <a16:creationId xmlns:a16="http://schemas.microsoft.com/office/drawing/2014/main" id="{C2B7C9C9-35C4-2E44-BD9C-AC7D87058FA9}"/>
              </a:ext>
            </a:extLst>
          </p:cNvPr>
          <p:cNvCxnSpPr>
            <a:cxnSpLocks/>
          </p:cNvCxnSpPr>
          <p:nvPr/>
        </p:nvCxnSpPr>
        <p:spPr>
          <a:xfrm>
            <a:off x="2323340" y="292418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5" name="Straight Connector 44">
            <a:extLst>
              <a:ext uri="{FF2B5EF4-FFF2-40B4-BE49-F238E27FC236}">
                <a16:creationId xmlns:a16="http://schemas.microsoft.com/office/drawing/2014/main" id="{2BFDD824-25EA-5149-BAFE-0525357480AB}"/>
              </a:ext>
            </a:extLst>
          </p:cNvPr>
          <p:cNvCxnSpPr>
            <a:cxnSpLocks/>
          </p:cNvCxnSpPr>
          <p:nvPr/>
        </p:nvCxnSpPr>
        <p:spPr>
          <a:xfrm>
            <a:off x="2109450" y="274481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6" name="Straight Connector 45">
            <a:extLst>
              <a:ext uri="{FF2B5EF4-FFF2-40B4-BE49-F238E27FC236}">
                <a16:creationId xmlns:a16="http://schemas.microsoft.com/office/drawing/2014/main" id="{3C44B4D7-A907-8D49-9A12-4FBA9128AC05}"/>
              </a:ext>
            </a:extLst>
          </p:cNvPr>
          <p:cNvCxnSpPr>
            <a:cxnSpLocks/>
          </p:cNvCxnSpPr>
          <p:nvPr/>
        </p:nvCxnSpPr>
        <p:spPr>
          <a:xfrm>
            <a:off x="2024389" y="303410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7" name="Straight Connector 46">
            <a:extLst>
              <a:ext uri="{FF2B5EF4-FFF2-40B4-BE49-F238E27FC236}">
                <a16:creationId xmlns:a16="http://schemas.microsoft.com/office/drawing/2014/main" id="{40DD9C70-AEF6-3848-B63E-E4FC557C1A9E}"/>
              </a:ext>
            </a:extLst>
          </p:cNvPr>
          <p:cNvCxnSpPr>
            <a:cxnSpLocks/>
          </p:cNvCxnSpPr>
          <p:nvPr/>
        </p:nvCxnSpPr>
        <p:spPr>
          <a:xfrm>
            <a:off x="3336947" y="27932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8" name="Straight Connector 47">
            <a:extLst>
              <a:ext uri="{FF2B5EF4-FFF2-40B4-BE49-F238E27FC236}">
                <a16:creationId xmlns:a16="http://schemas.microsoft.com/office/drawing/2014/main" id="{349A1E35-BEBA-5046-A472-A13B55D99CC8}"/>
              </a:ext>
            </a:extLst>
          </p:cNvPr>
          <p:cNvCxnSpPr>
            <a:cxnSpLocks/>
          </p:cNvCxnSpPr>
          <p:nvPr/>
        </p:nvCxnSpPr>
        <p:spPr>
          <a:xfrm>
            <a:off x="3380874" y="26054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49" name="Straight Connector 48">
            <a:extLst>
              <a:ext uri="{FF2B5EF4-FFF2-40B4-BE49-F238E27FC236}">
                <a16:creationId xmlns:a16="http://schemas.microsoft.com/office/drawing/2014/main" id="{0CAB9A0C-CBED-1644-B7D5-10BB582B6087}"/>
              </a:ext>
            </a:extLst>
          </p:cNvPr>
          <p:cNvCxnSpPr>
            <a:cxnSpLocks/>
          </p:cNvCxnSpPr>
          <p:nvPr/>
        </p:nvCxnSpPr>
        <p:spPr>
          <a:xfrm>
            <a:off x="3900503" y="28786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0" name="Straight Connector 49">
            <a:extLst>
              <a:ext uri="{FF2B5EF4-FFF2-40B4-BE49-F238E27FC236}">
                <a16:creationId xmlns:a16="http://schemas.microsoft.com/office/drawing/2014/main" id="{1D5F2E11-509A-4546-8DD5-E67C5F2A8032}"/>
              </a:ext>
            </a:extLst>
          </p:cNvPr>
          <p:cNvCxnSpPr>
            <a:cxnSpLocks/>
          </p:cNvCxnSpPr>
          <p:nvPr/>
        </p:nvCxnSpPr>
        <p:spPr>
          <a:xfrm>
            <a:off x="3686613" y="26992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1" name="Straight Connector 50">
            <a:extLst>
              <a:ext uri="{FF2B5EF4-FFF2-40B4-BE49-F238E27FC236}">
                <a16:creationId xmlns:a16="http://schemas.microsoft.com/office/drawing/2014/main" id="{206C2401-D89F-4641-8B3E-C0F74C51791B}"/>
              </a:ext>
            </a:extLst>
          </p:cNvPr>
          <p:cNvCxnSpPr>
            <a:cxnSpLocks/>
          </p:cNvCxnSpPr>
          <p:nvPr/>
        </p:nvCxnSpPr>
        <p:spPr>
          <a:xfrm>
            <a:off x="3601552" y="29885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7" name="Straight Connector 56">
            <a:extLst>
              <a:ext uri="{FF2B5EF4-FFF2-40B4-BE49-F238E27FC236}">
                <a16:creationId xmlns:a16="http://schemas.microsoft.com/office/drawing/2014/main" id="{EE998259-63FC-5B40-BBE0-3EFFECEE8074}"/>
              </a:ext>
            </a:extLst>
          </p:cNvPr>
          <p:cNvCxnSpPr>
            <a:cxnSpLocks/>
          </p:cNvCxnSpPr>
          <p:nvPr/>
        </p:nvCxnSpPr>
        <p:spPr>
          <a:xfrm>
            <a:off x="4318454" y="27932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8" name="Straight Connector 57">
            <a:extLst>
              <a:ext uri="{FF2B5EF4-FFF2-40B4-BE49-F238E27FC236}">
                <a16:creationId xmlns:a16="http://schemas.microsoft.com/office/drawing/2014/main" id="{FA8B5EA1-2615-A847-B163-F432AA975AF3}"/>
              </a:ext>
            </a:extLst>
          </p:cNvPr>
          <p:cNvCxnSpPr>
            <a:cxnSpLocks/>
          </p:cNvCxnSpPr>
          <p:nvPr/>
        </p:nvCxnSpPr>
        <p:spPr>
          <a:xfrm>
            <a:off x="4362381" y="26054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59" name="Straight Connector 58">
            <a:extLst>
              <a:ext uri="{FF2B5EF4-FFF2-40B4-BE49-F238E27FC236}">
                <a16:creationId xmlns:a16="http://schemas.microsoft.com/office/drawing/2014/main" id="{C59D43F6-571B-6241-8819-2DC42BC12A04}"/>
              </a:ext>
            </a:extLst>
          </p:cNvPr>
          <p:cNvCxnSpPr>
            <a:cxnSpLocks/>
          </p:cNvCxnSpPr>
          <p:nvPr/>
        </p:nvCxnSpPr>
        <p:spPr>
          <a:xfrm>
            <a:off x="4882010" y="28786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0" name="Straight Connector 59">
            <a:extLst>
              <a:ext uri="{FF2B5EF4-FFF2-40B4-BE49-F238E27FC236}">
                <a16:creationId xmlns:a16="http://schemas.microsoft.com/office/drawing/2014/main" id="{3358DF2A-14CD-664F-BFA2-13BD6D6D1F08}"/>
              </a:ext>
            </a:extLst>
          </p:cNvPr>
          <p:cNvCxnSpPr>
            <a:cxnSpLocks/>
          </p:cNvCxnSpPr>
          <p:nvPr/>
        </p:nvCxnSpPr>
        <p:spPr>
          <a:xfrm>
            <a:off x="4668120" y="26992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1" name="Straight Connector 60">
            <a:extLst>
              <a:ext uri="{FF2B5EF4-FFF2-40B4-BE49-F238E27FC236}">
                <a16:creationId xmlns:a16="http://schemas.microsoft.com/office/drawing/2014/main" id="{4BE95DFE-E178-AE42-9497-60AE357C39AE}"/>
              </a:ext>
            </a:extLst>
          </p:cNvPr>
          <p:cNvCxnSpPr>
            <a:cxnSpLocks/>
          </p:cNvCxnSpPr>
          <p:nvPr/>
        </p:nvCxnSpPr>
        <p:spPr>
          <a:xfrm>
            <a:off x="4583059" y="29885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2" name="Straight Connector 61">
            <a:extLst>
              <a:ext uri="{FF2B5EF4-FFF2-40B4-BE49-F238E27FC236}">
                <a16:creationId xmlns:a16="http://schemas.microsoft.com/office/drawing/2014/main" id="{693E5834-EC58-A547-90B8-0E0DA29A246B}"/>
              </a:ext>
            </a:extLst>
          </p:cNvPr>
          <p:cNvCxnSpPr>
            <a:cxnSpLocks/>
          </p:cNvCxnSpPr>
          <p:nvPr/>
        </p:nvCxnSpPr>
        <p:spPr>
          <a:xfrm>
            <a:off x="5956825" y="28732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3" name="Straight Connector 62">
            <a:extLst>
              <a:ext uri="{FF2B5EF4-FFF2-40B4-BE49-F238E27FC236}">
                <a16:creationId xmlns:a16="http://schemas.microsoft.com/office/drawing/2014/main" id="{F8FB283D-3102-0740-B8F1-440AD015A825}"/>
              </a:ext>
            </a:extLst>
          </p:cNvPr>
          <p:cNvCxnSpPr>
            <a:cxnSpLocks/>
          </p:cNvCxnSpPr>
          <p:nvPr/>
        </p:nvCxnSpPr>
        <p:spPr>
          <a:xfrm>
            <a:off x="6000752" y="268537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65" name="Straight Connector 64">
            <a:extLst>
              <a:ext uri="{FF2B5EF4-FFF2-40B4-BE49-F238E27FC236}">
                <a16:creationId xmlns:a16="http://schemas.microsoft.com/office/drawing/2014/main" id="{37C53D43-71CF-5640-A1B8-708E406FA2C1}"/>
              </a:ext>
            </a:extLst>
          </p:cNvPr>
          <p:cNvCxnSpPr>
            <a:cxnSpLocks/>
          </p:cNvCxnSpPr>
          <p:nvPr/>
        </p:nvCxnSpPr>
        <p:spPr>
          <a:xfrm>
            <a:off x="6306491" y="2779176"/>
            <a:ext cx="563556" cy="0"/>
          </a:xfrm>
          <a:prstGeom prst="line">
            <a:avLst/>
          </a:prstGeom>
          <a:ln w="38100"/>
        </p:spPr>
        <p:style>
          <a:lnRef idx="2">
            <a:schemeClr val="dk1"/>
          </a:lnRef>
          <a:fillRef idx="0">
            <a:schemeClr val="dk1"/>
          </a:fillRef>
          <a:effectRef idx="1">
            <a:schemeClr val="dk1"/>
          </a:effectRef>
          <a:fontRef idx="minor">
            <a:schemeClr val="tx1"/>
          </a:fontRef>
        </p:style>
      </p:cxnSp>
      <p:sp>
        <p:nvSpPr>
          <p:cNvPr id="67" name="TextBox 66">
            <a:extLst>
              <a:ext uri="{FF2B5EF4-FFF2-40B4-BE49-F238E27FC236}">
                <a16:creationId xmlns:a16="http://schemas.microsoft.com/office/drawing/2014/main" id="{FD8466A8-5033-5542-952A-62416315BBEB}"/>
              </a:ext>
            </a:extLst>
          </p:cNvPr>
          <p:cNvSpPr txBox="1"/>
          <p:nvPr/>
        </p:nvSpPr>
        <p:spPr>
          <a:xfrm>
            <a:off x="1803710" y="4581146"/>
            <a:ext cx="1145185" cy="400110"/>
          </a:xfrm>
          <a:prstGeom prst="rect">
            <a:avLst/>
          </a:prstGeom>
          <a:solidFill>
            <a:schemeClr val="accent2">
              <a:lumMod val="20000"/>
              <a:lumOff val="80000"/>
            </a:schemeClr>
          </a:solidFill>
        </p:spPr>
        <p:txBody>
          <a:bodyPr wrap="none" rtlCol="0">
            <a:spAutoFit/>
          </a:bodyPr>
          <a:lstStyle/>
          <a:p>
            <a:r>
              <a:rPr lang="en-NO" sz="2000" b="1"/>
              <a:t>12 reads </a:t>
            </a:r>
          </a:p>
        </p:txBody>
      </p:sp>
      <p:sp>
        <p:nvSpPr>
          <p:cNvPr id="68" name="TextBox 67">
            <a:extLst>
              <a:ext uri="{FF2B5EF4-FFF2-40B4-BE49-F238E27FC236}">
                <a16:creationId xmlns:a16="http://schemas.microsoft.com/office/drawing/2014/main" id="{248F009D-BAA6-CC4E-959B-CD8128593613}"/>
              </a:ext>
            </a:extLst>
          </p:cNvPr>
          <p:cNvSpPr txBox="1"/>
          <p:nvPr/>
        </p:nvSpPr>
        <p:spPr>
          <a:xfrm>
            <a:off x="3758348" y="4588565"/>
            <a:ext cx="1145185" cy="400110"/>
          </a:xfrm>
          <a:prstGeom prst="rect">
            <a:avLst/>
          </a:prstGeom>
          <a:solidFill>
            <a:schemeClr val="accent2">
              <a:lumMod val="20000"/>
              <a:lumOff val="80000"/>
            </a:schemeClr>
          </a:solidFill>
        </p:spPr>
        <p:txBody>
          <a:bodyPr wrap="none" rtlCol="0">
            <a:spAutoFit/>
          </a:bodyPr>
          <a:lstStyle/>
          <a:p>
            <a:r>
              <a:rPr lang="en-NO" sz="2000" b="1"/>
              <a:t>28 reads </a:t>
            </a:r>
          </a:p>
        </p:txBody>
      </p:sp>
      <p:sp>
        <p:nvSpPr>
          <p:cNvPr id="69" name="TextBox 68">
            <a:extLst>
              <a:ext uri="{FF2B5EF4-FFF2-40B4-BE49-F238E27FC236}">
                <a16:creationId xmlns:a16="http://schemas.microsoft.com/office/drawing/2014/main" id="{DC88D6E7-EADF-F840-AF5C-23C8769DC500}"/>
              </a:ext>
            </a:extLst>
          </p:cNvPr>
          <p:cNvSpPr txBox="1"/>
          <p:nvPr/>
        </p:nvSpPr>
        <p:spPr>
          <a:xfrm>
            <a:off x="5966938" y="4584637"/>
            <a:ext cx="1015343" cy="400110"/>
          </a:xfrm>
          <a:prstGeom prst="rect">
            <a:avLst/>
          </a:prstGeom>
          <a:solidFill>
            <a:schemeClr val="accent2">
              <a:lumMod val="20000"/>
              <a:lumOff val="80000"/>
            </a:schemeClr>
          </a:solidFill>
        </p:spPr>
        <p:txBody>
          <a:bodyPr wrap="none" rtlCol="0">
            <a:spAutoFit/>
          </a:bodyPr>
          <a:lstStyle/>
          <a:p>
            <a:r>
              <a:rPr lang="en-NO" sz="2000" b="1"/>
              <a:t>8 reads </a:t>
            </a:r>
          </a:p>
        </p:txBody>
      </p:sp>
      <p:cxnSp>
        <p:nvCxnSpPr>
          <p:cNvPr id="70" name="Straight Connector 69">
            <a:extLst>
              <a:ext uri="{FF2B5EF4-FFF2-40B4-BE49-F238E27FC236}">
                <a16:creationId xmlns:a16="http://schemas.microsoft.com/office/drawing/2014/main" id="{9A7C25CF-23BB-5F4D-B8D2-0EC3EB8378EB}"/>
              </a:ext>
            </a:extLst>
          </p:cNvPr>
          <p:cNvCxnSpPr>
            <a:cxnSpLocks/>
          </p:cNvCxnSpPr>
          <p:nvPr/>
        </p:nvCxnSpPr>
        <p:spPr>
          <a:xfrm>
            <a:off x="1739067" y="415915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1" name="Straight Connector 70">
            <a:extLst>
              <a:ext uri="{FF2B5EF4-FFF2-40B4-BE49-F238E27FC236}">
                <a16:creationId xmlns:a16="http://schemas.microsoft.com/office/drawing/2014/main" id="{822305C2-7895-4C4C-96A5-DF8F056CF824}"/>
              </a:ext>
            </a:extLst>
          </p:cNvPr>
          <p:cNvCxnSpPr>
            <a:cxnSpLocks/>
          </p:cNvCxnSpPr>
          <p:nvPr/>
        </p:nvCxnSpPr>
        <p:spPr>
          <a:xfrm>
            <a:off x="1782994" y="39713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2" name="Straight Connector 71">
            <a:extLst>
              <a:ext uri="{FF2B5EF4-FFF2-40B4-BE49-F238E27FC236}">
                <a16:creationId xmlns:a16="http://schemas.microsoft.com/office/drawing/2014/main" id="{7C6A0DF9-318E-E44A-AF9E-B6B22C131216}"/>
              </a:ext>
            </a:extLst>
          </p:cNvPr>
          <p:cNvCxnSpPr>
            <a:cxnSpLocks/>
          </p:cNvCxnSpPr>
          <p:nvPr/>
        </p:nvCxnSpPr>
        <p:spPr>
          <a:xfrm>
            <a:off x="2302623" y="424448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3" name="Straight Connector 72">
            <a:extLst>
              <a:ext uri="{FF2B5EF4-FFF2-40B4-BE49-F238E27FC236}">
                <a16:creationId xmlns:a16="http://schemas.microsoft.com/office/drawing/2014/main" id="{BB816476-E0E8-034E-8842-5F98F73B5273}"/>
              </a:ext>
            </a:extLst>
          </p:cNvPr>
          <p:cNvCxnSpPr>
            <a:cxnSpLocks/>
          </p:cNvCxnSpPr>
          <p:nvPr/>
        </p:nvCxnSpPr>
        <p:spPr>
          <a:xfrm>
            <a:off x="2088733" y="406511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4" name="Straight Connector 73">
            <a:extLst>
              <a:ext uri="{FF2B5EF4-FFF2-40B4-BE49-F238E27FC236}">
                <a16:creationId xmlns:a16="http://schemas.microsoft.com/office/drawing/2014/main" id="{1B116C29-42E7-6E47-9E78-7B132607BCA2}"/>
              </a:ext>
            </a:extLst>
          </p:cNvPr>
          <p:cNvCxnSpPr>
            <a:cxnSpLocks/>
          </p:cNvCxnSpPr>
          <p:nvPr/>
        </p:nvCxnSpPr>
        <p:spPr>
          <a:xfrm>
            <a:off x="2003672" y="435440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5" name="Straight Connector 74">
            <a:extLst>
              <a:ext uri="{FF2B5EF4-FFF2-40B4-BE49-F238E27FC236}">
                <a16:creationId xmlns:a16="http://schemas.microsoft.com/office/drawing/2014/main" id="{42C9CB27-20F1-0549-A3E9-F40071539702}"/>
              </a:ext>
            </a:extLst>
          </p:cNvPr>
          <p:cNvCxnSpPr>
            <a:cxnSpLocks/>
          </p:cNvCxnSpPr>
          <p:nvPr/>
        </p:nvCxnSpPr>
        <p:spPr>
          <a:xfrm>
            <a:off x="3316230" y="41135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6" name="Straight Connector 75">
            <a:extLst>
              <a:ext uri="{FF2B5EF4-FFF2-40B4-BE49-F238E27FC236}">
                <a16:creationId xmlns:a16="http://schemas.microsoft.com/office/drawing/2014/main" id="{6433F28D-F72E-8B46-A837-BE8995E1428E}"/>
              </a:ext>
            </a:extLst>
          </p:cNvPr>
          <p:cNvCxnSpPr>
            <a:cxnSpLocks/>
          </p:cNvCxnSpPr>
          <p:nvPr/>
        </p:nvCxnSpPr>
        <p:spPr>
          <a:xfrm>
            <a:off x="3360157" y="39257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7" name="Straight Connector 76">
            <a:extLst>
              <a:ext uri="{FF2B5EF4-FFF2-40B4-BE49-F238E27FC236}">
                <a16:creationId xmlns:a16="http://schemas.microsoft.com/office/drawing/2014/main" id="{80C4BB46-4F1C-0F4F-AB16-6E2E1395E96F}"/>
              </a:ext>
            </a:extLst>
          </p:cNvPr>
          <p:cNvCxnSpPr>
            <a:cxnSpLocks/>
          </p:cNvCxnSpPr>
          <p:nvPr/>
        </p:nvCxnSpPr>
        <p:spPr>
          <a:xfrm>
            <a:off x="3879786" y="41989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8" name="Straight Connector 77">
            <a:extLst>
              <a:ext uri="{FF2B5EF4-FFF2-40B4-BE49-F238E27FC236}">
                <a16:creationId xmlns:a16="http://schemas.microsoft.com/office/drawing/2014/main" id="{FACA8ED1-F356-0448-9530-0AFD7247184A}"/>
              </a:ext>
            </a:extLst>
          </p:cNvPr>
          <p:cNvCxnSpPr>
            <a:cxnSpLocks/>
          </p:cNvCxnSpPr>
          <p:nvPr/>
        </p:nvCxnSpPr>
        <p:spPr>
          <a:xfrm>
            <a:off x="3665896" y="40195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79" name="Straight Connector 78">
            <a:extLst>
              <a:ext uri="{FF2B5EF4-FFF2-40B4-BE49-F238E27FC236}">
                <a16:creationId xmlns:a16="http://schemas.microsoft.com/office/drawing/2014/main" id="{50EB6CBF-5053-1243-AF09-0B28002C7D31}"/>
              </a:ext>
            </a:extLst>
          </p:cNvPr>
          <p:cNvCxnSpPr>
            <a:cxnSpLocks/>
          </p:cNvCxnSpPr>
          <p:nvPr/>
        </p:nvCxnSpPr>
        <p:spPr>
          <a:xfrm>
            <a:off x="3580835" y="43088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0" name="Straight Connector 79">
            <a:extLst>
              <a:ext uri="{FF2B5EF4-FFF2-40B4-BE49-F238E27FC236}">
                <a16:creationId xmlns:a16="http://schemas.microsoft.com/office/drawing/2014/main" id="{0BC0904D-12A2-5F44-9B72-B7627CDE5298}"/>
              </a:ext>
            </a:extLst>
          </p:cNvPr>
          <p:cNvCxnSpPr>
            <a:cxnSpLocks/>
          </p:cNvCxnSpPr>
          <p:nvPr/>
        </p:nvCxnSpPr>
        <p:spPr>
          <a:xfrm>
            <a:off x="4297737" y="411357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1" name="Straight Connector 80">
            <a:extLst>
              <a:ext uri="{FF2B5EF4-FFF2-40B4-BE49-F238E27FC236}">
                <a16:creationId xmlns:a16="http://schemas.microsoft.com/office/drawing/2014/main" id="{0D723832-F9D3-0E40-AB8F-6A95AEBB3F34}"/>
              </a:ext>
            </a:extLst>
          </p:cNvPr>
          <p:cNvCxnSpPr>
            <a:cxnSpLocks/>
          </p:cNvCxnSpPr>
          <p:nvPr/>
        </p:nvCxnSpPr>
        <p:spPr>
          <a:xfrm>
            <a:off x="4341664" y="39257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2" name="Straight Connector 81">
            <a:extLst>
              <a:ext uri="{FF2B5EF4-FFF2-40B4-BE49-F238E27FC236}">
                <a16:creationId xmlns:a16="http://schemas.microsoft.com/office/drawing/2014/main" id="{310BDCF8-87DC-E14B-A19A-9A4D9A17721F}"/>
              </a:ext>
            </a:extLst>
          </p:cNvPr>
          <p:cNvCxnSpPr>
            <a:cxnSpLocks/>
          </p:cNvCxnSpPr>
          <p:nvPr/>
        </p:nvCxnSpPr>
        <p:spPr>
          <a:xfrm>
            <a:off x="4861293" y="41989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3" name="Straight Connector 82">
            <a:extLst>
              <a:ext uri="{FF2B5EF4-FFF2-40B4-BE49-F238E27FC236}">
                <a16:creationId xmlns:a16="http://schemas.microsoft.com/office/drawing/2014/main" id="{6123094A-1D09-E74C-A18B-BFAFD2DACAD4}"/>
              </a:ext>
            </a:extLst>
          </p:cNvPr>
          <p:cNvCxnSpPr>
            <a:cxnSpLocks/>
          </p:cNvCxnSpPr>
          <p:nvPr/>
        </p:nvCxnSpPr>
        <p:spPr>
          <a:xfrm>
            <a:off x="4647403" y="401954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4" name="Straight Connector 83">
            <a:extLst>
              <a:ext uri="{FF2B5EF4-FFF2-40B4-BE49-F238E27FC236}">
                <a16:creationId xmlns:a16="http://schemas.microsoft.com/office/drawing/2014/main" id="{B63A3621-AEBB-2B48-B57E-D6A8DA268C5A}"/>
              </a:ext>
            </a:extLst>
          </p:cNvPr>
          <p:cNvCxnSpPr>
            <a:cxnSpLocks/>
          </p:cNvCxnSpPr>
          <p:nvPr/>
        </p:nvCxnSpPr>
        <p:spPr>
          <a:xfrm>
            <a:off x="4562342" y="43088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5" name="Straight Connector 84">
            <a:extLst>
              <a:ext uri="{FF2B5EF4-FFF2-40B4-BE49-F238E27FC236}">
                <a16:creationId xmlns:a16="http://schemas.microsoft.com/office/drawing/2014/main" id="{6CE5D4C8-96C4-AC4A-B585-75D38A55A369}"/>
              </a:ext>
            </a:extLst>
          </p:cNvPr>
          <p:cNvCxnSpPr>
            <a:cxnSpLocks/>
          </p:cNvCxnSpPr>
          <p:nvPr/>
        </p:nvCxnSpPr>
        <p:spPr>
          <a:xfrm>
            <a:off x="5936108" y="41935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6" name="Straight Connector 85">
            <a:extLst>
              <a:ext uri="{FF2B5EF4-FFF2-40B4-BE49-F238E27FC236}">
                <a16:creationId xmlns:a16="http://schemas.microsoft.com/office/drawing/2014/main" id="{B0092B78-F331-334E-952D-9A92493A345D}"/>
              </a:ext>
            </a:extLst>
          </p:cNvPr>
          <p:cNvCxnSpPr>
            <a:cxnSpLocks/>
          </p:cNvCxnSpPr>
          <p:nvPr/>
        </p:nvCxnSpPr>
        <p:spPr>
          <a:xfrm>
            <a:off x="5980035" y="400567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87" name="Straight Connector 86">
            <a:extLst>
              <a:ext uri="{FF2B5EF4-FFF2-40B4-BE49-F238E27FC236}">
                <a16:creationId xmlns:a16="http://schemas.microsoft.com/office/drawing/2014/main" id="{05E592FE-7DF3-D241-A661-E7334D42B79E}"/>
              </a:ext>
            </a:extLst>
          </p:cNvPr>
          <p:cNvCxnSpPr>
            <a:cxnSpLocks/>
          </p:cNvCxnSpPr>
          <p:nvPr/>
        </p:nvCxnSpPr>
        <p:spPr>
          <a:xfrm>
            <a:off x="6285774" y="4099476"/>
            <a:ext cx="563556" cy="0"/>
          </a:xfrm>
          <a:prstGeom prst="line">
            <a:avLst/>
          </a:prstGeom>
          <a:ln w="38100"/>
        </p:spPr>
        <p:style>
          <a:lnRef idx="2">
            <a:schemeClr val="dk1"/>
          </a:lnRef>
          <a:fillRef idx="0">
            <a:schemeClr val="dk1"/>
          </a:fillRef>
          <a:effectRef idx="1">
            <a:schemeClr val="dk1"/>
          </a:effectRef>
          <a:fontRef idx="minor">
            <a:schemeClr val="tx1"/>
          </a:fontRef>
        </p:style>
      </p:cxnSp>
      <p:sp>
        <p:nvSpPr>
          <p:cNvPr id="88" name="TextBox 87">
            <a:extLst>
              <a:ext uri="{FF2B5EF4-FFF2-40B4-BE49-F238E27FC236}">
                <a16:creationId xmlns:a16="http://schemas.microsoft.com/office/drawing/2014/main" id="{F41C142B-CD7E-2E47-A852-5FA7C8C61DE9}"/>
              </a:ext>
            </a:extLst>
          </p:cNvPr>
          <p:cNvSpPr txBox="1"/>
          <p:nvPr/>
        </p:nvSpPr>
        <p:spPr>
          <a:xfrm>
            <a:off x="1751373" y="6454137"/>
            <a:ext cx="1145185" cy="400110"/>
          </a:xfrm>
          <a:prstGeom prst="rect">
            <a:avLst/>
          </a:prstGeom>
          <a:solidFill>
            <a:schemeClr val="accent2">
              <a:lumMod val="20000"/>
              <a:lumOff val="80000"/>
            </a:schemeClr>
          </a:solidFill>
        </p:spPr>
        <p:txBody>
          <a:bodyPr wrap="none" rtlCol="0">
            <a:spAutoFit/>
          </a:bodyPr>
          <a:lstStyle/>
          <a:p>
            <a:r>
              <a:rPr lang="en-NO" sz="2000" b="1"/>
              <a:t>30 reads </a:t>
            </a:r>
          </a:p>
        </p:txBody>
      </p:sp>
      <p:sp>
        <p:nvSpPr>
          <p:cNvPr id="89" name="TextBox 88">
            <a:extLst>
              <a:ext uri="{FF2B5EF4-FFF2-40B4-BE49-F238E27FC236}">
                <a16:creationId xmlns:a16="http://schemas.microsoft.com/office/drawing/2014/main" id="{70562B2B-75D1-9B4F-B7FF-DA4E1B176FF5}"/>
              </a:ext>
            </a:extLst>
          </p:cNvPr>
          <p:cNvSpPr txBox="1"/>
          <p:nvPr/>
        </p:nvSpPr>
        <p:spPr>
          <a:xfrm>
            <a:off x="3778107" y="6441427"/>
            <a:ext cx="1145185" cy="400110"/>
          </a:xfrm>
          <a:prstGeom prst="rect">
            <a:avLst/>
          </a:prstGeom>
          <a:solidFill>
            <a:schemeClr val="accent2">
              <a:lumMod val="20000"/>
              <a:lumOff val="80000"/>
            </a:schemeClr>
          </a:solidFill>
        </p:spPr>
        <p:txBody>
          <a:bodyPr wrap="none" rtlCol="0">
            <a:spAutoFit/>
          </a:bodyPr>
          <a:lstStyle/>
          <a:p>
            <a:r>
              <a:rPr lang="en-NO" sz="2000" b="1"/>
              <a:t>60 reads </a:t>
            </a:r>
          </a:p>
        </p:txBody>
      </p:sp>
      <p:sp>
        <p:nvSpPr>
          <p:cNvPr id="90" name="TextBox 89">
            <a:extLst>
              <a:ext uri="{FF2B5EF4-FFF2-40B4-BE49-F238E27FC236}">
                <a16:creationId xmlns:a16="http://schemas.microsoft.com/office/drawing/2014/main" id="{2DDF0DAF-2F1C-674D-9FA3-C7B6159C3516}"/>
              </a:ext>
            </a:extLst>
          </p:cNvPr>
          <p:cNvSpPr txBox="1"/>
          <p:nvPr/>
        </p:nvSpPr>
        <p:spPr>
          <a:xfrm>
            <a:off x="5907504" y="6427113"/>
            <a:ext cx="1145185" cy="400110"/>
          </a:xfrm>
          <a:prstGeom prst="rect">
            <a:avLst/>
          </a:prstGeom>
          <a:solidFill>
            <a:schemeClr val="accent2">
              <a:lumMod val="20000"/>
              <a:lumOff val="80000"/>
            </a:schemeClr>
          </a:solidFill>
        </p:spPr>
        <p:txBody>
          <a:bodyPr wrap="none" rtlCol="0">
            <a:spAutoFit/>
          </a:bodyPr>
          <a:lstStyle/>
          <a:p>
            <a:r>
              <a:rPr lang="en-NO" sz="2000" b="1"/>
              <a:t>15 reads </a:t>
            </a:r>
          </a:p>
        </p:txBody>
      </p:sp>
      <p:cxnSp>
        <p:nvCxnSpPr>
          <p:cNvPr id="91" name="Straight Connector 90">
            <a:extLst>
              <a:ext uri="{FF2B5EF4-FFF2-40B4-BE49-F238E27FC236}">
                <a16:creationId xmlns:a16="http://schemas.microsoft.com/office/drawing/2014/main" id="{0953E8D8-D503-2A4B-8999-EC0AE3F02A90}"/>
              </a:ext>
            </a:extLst>
          </p:cNvPr>
          <p:cNvCxnSpPr>
            <a:cxnSpLocks/>
          </p:cNvCxnSpPr>
          <p:nvPr/>
        </p:nvCxnSpPr>
        <p:spPr>
          <a:xfrm>
            <a:off x="1763227" y="558703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2" name="Straight Connector 91">
            <a:extLst>
              <a:ext uri="{FF2B5EF4-FFF2-40B4-BE49-F238E27FC236}">
                <a16:creationId xmlns:a16="http://schemas.microsoft.com/office/drawing/2014/main" id="{0BBB6D2D-BDBE-E847-A87D-ED16A1FEC815}"/>
              </a:ext>
            </a:extLst>
          </p:cNvPr>
          <p:cNvCxnSpPr>
            <a:cxnSpLocks/>
          </p:cNvCxnSpPr>
          <p:nvPr/>
        </p:nvCxnSpPr>
        <p:spPr>
          <a:xfrm>
            <a:off x="1807154" y="53991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3" name="Straight Connector 92">
            <a:extLst>
              <a:ext uri="{FF2B5EF4-FFF2-40B4-BE49-F238E27FC236}">
                <a16:creationId xmlns:a16="http://schemas.microsoft.com/office/drawing/2014/main" id="{D55A142D-3D56-0846-9815-3B7E7D415F30}"/>
              </a:ext>
            </a:extLst>
          </p:cNvPr>
          <p:cNvCxnSpPr>
            <a:cxnSpLocks/>
          </p:cNvCxnSpPr>
          <p:nvPr/>
        </p:nvCxnSpPr>
        <p:spPr>
          <a:xfrm>
            <a:off x="2326783" y="567236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4" name="Straight Connector 93">
            <a:extLst>
              <a:ext uri="{FF2B5EF4-FFF2-40B4-BE49-F238E27FC236}">
                <a16:creationId xmlns:a16="http://schemas.microsoft.com/office/drawing/2014/main" id="{927362E3-E274-7740-917B-A6CAE67B0401}"/>
              </a:ext>
            </a:extLst>
          </p:cNvPr>
          <p:cNvCxnSpPr>
            <a:cxnSpLocks/>
          </p:cNvCxnSpPr>
          <p:nvPr/>
        </p:nvCxnSpPr>
        <p:spPr>
          <a:xfrm>
            <a:off x="2112893" y="549300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5" name="Straight Connector 94">
            <a:extLst>
              <a:ext uri="{FF2B5EF4-FFF2-40B4-BE49-F238E27FC236}">
                <a16:creationId xmlns:a16="http://schemas.microsoft.com/office/drawing/2014/main" id="{FD64CD5A-F8FD-C642-8DF7-F2A1D507005F}"/>
              </a:ext>
            </a:extLst>
          </p:cNvPr>
          <p:cNvCxnSpPr>
            <a:cxnSpLocks/>
          </p:cNvCxnSpPr>
          <p:nvPr/>
        </p:nvCxnSpPr>
        <p:spPr>
          <a:xfrm>
            <a:off x="2052075" y="601472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6" name="Straight Connector 95">
            <a:extLst>
              <a:ext uri="{FF2B5EF4-FFF2-40B4-BE49-F238E27FC236}">
                <a16:creationId xmlns:a16="http://schemas.microsoft.com/office/drawing/2014/main" id="{3A1C57EB-3FDE-094A-97DB-15F9EDD294A4}"/>
              </a:ext>
            </a:extLst>
          </p:cNvPr>
          <p:cNvCxnSpPr>
            <a:cxnSpLocks/>
          </p:cNvCxnSpPr>
          <p:nvPr/>
        </p:nvCxnSpPr>
        <p:spPr>
          <a:xfrm>
            <a:off x="3340390" y="554146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7" name="Straight Connector 96">
            <a:extLst>
              <a:ext uri="{FF2B5EF4-FFF2-40B4-BE49-F238E27FC236}">
                <a16:creationId xmlns:a16="http://schemas.microsoft.com/office/drawing/2014/main" id="{48E636B1-E3BC-AF4C-A28C-DD7D95F320EB}"/>
              </a:ext>
            </a:extLst>
          </p:cNvPr>
          <p:cNvCxnSpPr>
            <a:cxnSpLocks/>
          </p:cNvCxnSpPr>
          <p:nvPr/>
        </p:nvCxnSpPr>
        <p:spPr>
          <a:xfrm>
            <a:off x="3384317" y="535362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8" name="Straight Connector 97">
            <a:extLst>
              <a:ext uri="{FF2B5EF4-FFF2-40B4-BE49-F238E27FC236}">
                <a16:creationId xmlns:a16="http://schemas.microsoft.com/office/drawing/2014/main" id="{80BE901A-B8B5-0044-902A-94A5FCD676C9}"/>
              </a:ext>
            </a:extLst>
          </p:cNvPr>
          <p:cNvCxnSpPr>
            <a:cxnSpLocks/>
          </p:cNvCxnSpPr>
          <p:nvPr/>
        </p:nvCxnSpPr>
        <p:spPr>
          <a:xfrm>
            <a:off x="3903946" y="56267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99" name="Straight Connector 98">
            <a:extLst>
              <a:ext uri="{FF2B5EF4-FFF2-40B4-BE49-F238E27FC236}">
                <a16:creationId xmlns:a16="http://schemas.microsoft.com/office/drawing/2014/main" id="{28ED6A17-D068-C849-A19F-14F199B3BEFD}"/>
              </a:ext>
            </a:extLst>
          </p:cNvPr>
          <p:cNvCxnSpPr>
            <a:cxnSpLocks/>
          </p:cNvCxnSpPr>
          <p:nvPr/>
        </p:nvCxnSpPr>
        <p:spPr>
          <a:xfrm>
            <a:off x="3690056" y="54474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0" name="Straight Connector 99">
            <a:extLst>
              <a:ext uri="{FF2B5EF4-FFF2-40B4-BE49-F238E27FC236}">
                <a16:creationId xmlns:a16="http://schemas.microsoft.com/office/drawing/2014/main" id="{916199BC-B2FB-0440-B059-D8ACFC12FA76}"/>
              </a:ext>
            </a:extLst>
          </p:cNvPr>
          <p:cNvCxnSpPr>
            <a:cxnSpLocks/>
          </p:cNvCxnSpPr>
          <p:nvPr/>
        </p:nvCxnSpPr>
        <p:spPr>
          <a:xfrm>
            <a:off x="3604995" y="57367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1" name="Straight Connector 100">
            <a:extLst>
              <a:ext uri="{FF2B5EF4-FFF2-40B4-BE49-F238E27FC236}">
                <a16:creationId xmlns:a16="http://schemas.microsoft.com/office/drawing/2014/main" id="{B99038B6-8A48-7E4B-94A7-577447608353}"/>
              </a:ext>
            </a:extLst>
          </p:cNvPr>
          <p:cNvCxnSpPr>
            <a:cxnSpLocks/>
          </p:cNvCxnSpPr>
          <p:nvPr/>
        </p:nvCxnSpPr>
        <p:spPr>
          <a:xfrm>
            <a:off x="4321897" y="554146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2" name="Straight Connector 101">
            <a:extLst>
              <a:ext uri="{FF2B5EF4-FFF2-40B4-BE49-F238E27FC236}">
                <a16:creationId xmlns:a16="http://schemas.microsoft.com/office/drawing/2014/main" id="{D04A0ABA-0B44-DD4F-8D3E-1C209C284554}"/>
              </a:ext>
            </a:extLst>
          </p:cNvPr>
          <p:cNvCxnSpPr>
            <a:cxnSpLocks/>
          </p:cNvCxnSpPr>
          <p:nvPr/>
        </p:nvCxnSpPr>
        <p:spPr>
          <a:xfrm>
            <a:off x="4365824" y="535362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3" name="Straight Connector 102">
            <a:extLst>
              <a:ext uri="{FF2B5EF4-FFF2-40B4-BE49-F238E27FC236}">
                <a16:creationId xmlns:a16="http://schemas.microsoft.com/office/drawing/2014/main" id="{904291DD-D7DF-2A45-BA90-029123A77F4E}"/>
              </a:ext>
            </a:extLst>
          </p:cNvPr>
          <p:cNvCxnSpPr>
            <a:cxnSpLocks/>
          </p:cNvCxnSpPr>
          <p:nvPr/>
        </p:nvCxnSpPr>
        <p:spPr>
          <a:xfrm>
            <a:off x="4885453" y="56267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4" name="Straight Connector 103">
            <a:extLst>
              <a:ext uri="{FF2B5EF4-FFF2-40B4-BE49-F238E27FC236}">
                <a16:creationId xmlns:a16="http://schemas.microsoft.com/office/drawing/2014/main" id="{9C2F7E54-DA92-9841-A657-E823507EB1C8}"/>
              </a:ext>
            </a:extLst>
          </p:cNvPr>
          <p:cNvCxnSpPr>
            <a:cxnSpLocks/>
          </p:cNvCxnSpPr>
          <p:nvPr/>
        </p:nvCxnSpPr>
        <p:spPr>
          <a:xfrm>
            <a:off x="4671563" y="544742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5" name="Straight Connector 104">
            <a:extLst>
              <a:ext uri="{FF2B5EF4-FFF2-40B4-BE49-F238E27FC236}">
                <a16:creationId xmlns:a16="http://schemas.microsoft.com/office/drawing/2014/main" id="{71FC7CBB-830C-4045-BAC0-7C18F92422D9}"/>
              </a:ext>
            </a:extLst>
          </p:cNvPr>
          <p:cNvCxnSpPr>
            <a:cxnSpLocks/>
          </p:cNvCxnSpPr>
          <p:nvPr/>
        </p:nvCxnSpPr>
        <p:spPr>
          <a:xfrm>
            <a:off x="4586502" y="573671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6" name="Straight Connector 105">
            <a:extLst>
              <a:ext uri="{FF2B5EF4-FFF2-40B4-BE49-F238E27FC236}">
                <a16:creationId xmlns:a16="http://schemas.microsoft.com/office/drawing/2014/main" id="{6AFECA52-6893-C048-B660-163BD192551F}"/>
              </a:ext>
            </a:extLst>
          </p:cNvPr>
          <p:cNvCxnSpPr>
            <a:cxnSpLocks/>
          </p:cNvCxnSpPr>
          <p:nvPr/>
        </p:nvCxnSpPr>
        <p:spPr>
          <a:xfrm>
            <a:off x="5960268" y="562139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7" name="Straight Connector 106">
            <a:extLst>
              <a:ext uri="{FF2B5EF4-FFF2-40B4-BE49-F238E27FC236}">
                <a16:creationId xmlns:a16="http://schemas.microsoft.com/office/drawing/2014/main" id="{BB9BBAA0-7535-F94B-AA9A-04535F13A67F}"/>
              </a:ext>
            </a:extLst>
          </p:cNvPr>
          <p:cNvCxnSpPr>
            <a:cxnSpLocks/>
          </p:cNvCxnSpPr>
          <p:nvPr/>
        </p:nvCxnSpPr>
        <p:spPr>
          <a:xfrm>
            <a:off x="6004195" y="543355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8" name="Straight Connector 107">
            <a:extLst>
              <a:ext uri="{FF2B5EF4-FFF2-40B4-BE49-F238E27FC236}">
                <a16:creationId xmlns:a16="http://schemas.microsoft.com/office/drawing/2014/main" id="{D793FC2D-2B3E-7D4A-A1D1-5A7D31D912CC}"/>
              </a:ext>
            </a:extLst>
          </p:cNvPr>
          <p:cNvCxnSpPr>
            <a:cxnSpLocks/>
          </p:cNvCxnSpPr>
          <p:nvPr/>
        </p:nvCxnSpPr>
        <p:spPr>
          <a:xfrm>
            <a:off x="6309934" y="5527362"/>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09" name="Straight Connector 108">
            <a:extLst>
              <a:ext uri="{FF2B5EF4-FFF2-40B4-BE49-F238E27FC236}">
                <a16:creationId xmlns:a16="http://schemas.microsoft.com/office/drawing/2014/main" id="{C535E9E0-1516-FA46-B0D5-19991300DCEF}"/>
              </a:ext>
            </a:extLst>
          </p:cNvPr>
          <p:cNvCxnSpPr>
            <a:cxnSpLocks/>
          </p:cNvCxnSpPr>
          <p:nvPr/>
        </p:nvCxnSpPr>
        <p:spPr>
          <a:xfrm>
            <a:off x="1887920" y="584930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0" name="Straight Connector 109">
            <a:extLst>
              <a:ext uri="{FF2B5EF4-FFF2-40B4-BE49-F238E27FC236}">
                <a16:creationId xmlns:a16="http://schemas.microsoft.com/office/drawing/2014/main" id="{903F6544-CC07-974B-A0A5-B27FD56A4259}"/>
              </a:ext>
            </a:extLst>
          </p:cNvPr>
          <p:cNvCxnSpPr>
            <a:cxnSpLocks/>
          </p:cNvCxnSpPr>
          <p:nvPr/>
        </p:nvCxnSpPr>
        <p:spPr>
          <a:xfrm>
            <a:off x="2451476" y="593463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1" name="Straight Connector 110">
            <a:extLst>
              <a:ext uri="{FF2B5EF4-FFF2-40B4-BE49-F238E27FC236}">
                <a16:creationId xmlns:a16="http://schemas.microsoft.com/office/drawing/2014/main" id="{F95CC579-3178-F440-9D62-51B39188C934}"/>
              </a:ext>
            </a:extLst>
          </p:cNvPr>
          <p:cNvCxnSpPr>
            <a:cxnSpLocks/>
          </p:cNvCxnSpPr>
          <p:nvPr/>
        </p:nvCxnSpPr>
        <p:spPr>
          <a:xfrm>
            <a:off x="2237586" y="575527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2" name="Straight Connector 111">
            <a:extLst>
              <a:ext uri="{FF2B5EF4-FFF2-40B4-BE49-F238E27FC236}">
                <a16:creationId xmlns:a16="http://schemas.microsoft.com/office/drawing/2014/main" id="{1FABE185-1E77-4749-915F-196BA879ADDD}"/>
              </a:ext>
            </a:extLst>
          </p:cNvPr>
          <p:cNvCxnSpPr>
            <a:cxnSpLocks/>
          </p:cNvCxnSpPr>
          <p:nvPr/>
        </p:nvCxnSpPr>
        <p:spPr>
          <a:xfrm>
            <a:off x="3465083" y="580373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3" name="Straight Connector 112">
            <a:extLst>
              <a:ext uri="{FF2B5EF4-FFF2-40B4-BE49-F238E27FC236}">
                <a16:creationId xmlns:a16="http://schemas.microsoft.com/office/drawing/2014/main" id="{81FAB44B-C4E1-4942-813E-04D592C6A7BC}"/>
              </a:ext>
            </a:extLst>
          </p:cNvPr>
          <p:cNvCxnSpPr>
            <a:cxnSpLocks/>
          </p:cNvCxnSpPr>
          <p:nvPr/>
        </p:nvCxnSpPr>
        <p:spPr>
          <a:xfrm>
            <a:off x="4028639" y="588906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4" name="Straight Connector 113">
            <a:extLst>
              <a:ext uri="{FF2B5EF4-FFF2-40B4-BE49-F238E27FC236}">
                <a16:creationId xmlns:a16="http://schemas.microsoft.com/office/drawing/2014/main" id="{4BC0A2CA-A9D7-FD4F-B039-2102ABF6DEBF}"/>
              </a:ext>
            </a:extLst>
          </p:cNvPr>
          <p:cNvCxnSpPr>
            <a:cxnSpLocks/>
          </p:cNvCxnSpPr>
          <p:nvPr/>
        </p:nvCxnSpPr>
        <p:spPr>
          <a:xfrm>
            <a:off x="3729688" y="599898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5" name="Straight Connector 114">
            <a:extLst>
              <a:ext uri="{FF2B5EF4-FFF2-40B4-BE49-F238E27FC236}">
                <a16:creationId xmlns:a16="http://schemas.microsoft.com/office/drawing/2014/main" id="{5169960A-7A0D-EC4F-B2D0-15EF6DAEE2DE}"/>
              </a:ext>
            </a:extLst>
          </p:cNvPr>
          <p:cNvCxnSpPr>
            <a:cxnSpLocks/>
          </p:cNvCxnSpPr>
          <p:nvPr/>
        </p:nvCxnSpPr>
        <p:spPr>
          <a:xfrm>
            <a:off x="4446590" y="580373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6" name="Straight Connector 115">
            <a:extLst>
              <a:ext uri="{FF2B5EF4-FFF2-40B4-BE49-F238E27FC236}">
                <a16:creationId xmlns:a16="http://schemas.microsoft.com/office/drawing/2014/main" id="{6448F751-2107-7841-9F24-BEBD421CC3B6}"/>
              </a:ext>
            </a:extLst>
          </p:cNvPr>
          <p:cNvCxnSpPr>
            <a:cxnSpLocks/>
          </p:cNvCxnSpPr>
          <p:nvPr/>
        </p:nvCxnSpPr>
        <p:spPr>
          <a:xfrm>
            <a:off x="5010146" y="588906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7" name="Straight Connector 116">
            <a:extLst>
              <a:ext uri="{FF2B5EF4-FFF2-40B4-BE49-F238E27FC236}">
                <a16:creationId xmlns:a16="http://schemas.microsoft.com/office/drawing/2014/main" id="{304B6424-C131-EA47-84A9-DCF63C01A1FC}"/>
              </a:ext>
            </a:extLst>
          </p:cNvPr>
          <p:cNvCxnSpPr>
            <a:cxnSpLocks/>
          </p:cNvCxnSpPr>
          <p:nvPr/>
        </p:nvCxnSpPr>
        <p:spPr>
          <a:xfrm>
            <a:off x="4711195" y="599898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18" name="Straight Connector 117">
            <a:extLst>
              <a:ext uri="{FF2B5EF4-FFF2-40B4-BE49-F238E27FC236}">
                <a16:creationId xmlns:a16="http://schemas.microsoft.com/office/drawing/2014/main" id="{BDB91B1D-11B7-BA4B-8363-D22FAD66D6DA}"/>
              </a:ext>
            </a:extLst>
          </p:cNvPr>
          <p:cNvCxnSpPr>
            <a:cxnSpLocks/>
          </p:cNvCxnSpPr>
          <p:nvPr/>
        </p:nvCxnSpPr>
        <p:spPr>
          <a:xfrm>
            <a:off x="6084961" y="588366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0" name="Straight Connector 119">
            <a:extLst>
              <a:ext uri="{FF2B5EF4-FFF2-40B4-BE49-F238E27FC236}">
                <a16:creationId xmlns:a16="http://schemas.microsoft.com/office/drawing/2014/main" id="{107B8387-4887-994E-9FA7-293DE7DE4F21}"/>
              </a:ext>
            </a:extLst>
          </p:cNvPr>
          <p:cNvCxnSpPr>
            <a:cxnSpLocks/>
          </p:cNvCxnSpPr>
          <p:nvPr/>
        </p:nvCxnSpPr>
        <p:spPr>
          <a:xfrm>
            <a:off x="1806955" y="446666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1" name="Straight Connector 120">
            <a:extLst>
              <a:ext uri="{FF2B5EF4-FFF2-40B4-BE49-F238E27FC236}">
                <a16:creationId xmlns:a16="http://schemas.microsoft.com/office/drawing/2014/main" id="{DB1F7C66-5B53-414C-B90C-4664BA770555}"/>
              </a:ext>
            </a:extLst>
          </p:cNvPr>
          <p:cNvCxnSpPr>
            <a:cxnSpLocks/>
          </p:cNvCxnSpPr>
          <p:nvPr/>
        </p:nvCxnSpPr>
        <p:spPr>
          <a:xfrm>
            <a:off x="3287797" y="424938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2" name="Straight Connector 121">
            <a:extLst>
              <a:ext uri="{FF2B5EF4-FFF2-40B4-BE49-F238E27FC236}">
                <a16:creationId xmlns:a16="http://schemas.microsoft.com/office/drawing/2014/main" id="{76A965CD-063C-924D-AA29-BF8D21757773}"/>
              </a:ext>
            </a:extLst>
          </p:cNvPr>
          <p:cNvCxnSpPr>
            <a:cxnSpLocks/>
          </p:cNvCxnSpPr>
          <p:nvPr/>
        </p:nvCxnSpPr>
        <p:spPr>
          <a:xfrm>
            <a:off x="3936413" y="437724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3" name="Straight Connector 122">
            <a:extLst>
              <a:ext uri="{FF2B5EF4-FFF2-40B4-BE49-F238E27FC236}">
                <a16:creationId xmlns:a16="http://schemas.microsoft.com/office/drawing/2014/main" id="{443D1C23-8800-9147-85F8-BE25C35D7886}"/>
              </a:ext>
            </a:extLst>
          </p:cNvPr>
          <p:cNvCxnSpPr>
            <a:cxnSpLocks/>
          </p:cNvCxnSpPr>
          <p:nvPr/>
        </p:nvCxnSpPr>
        <p:spPr>
          <a:xfrm>
            <a:off x="3552402" y="44446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5" name="Straight Connector 124">
            <a:extLst>
              <a:ext uri="{FF2B5EF4-FFF2-40B4-BE49-F238E27FC236}">
                <a16:creationId xmlns:a16="http://schemas.microsoft.com/office/drawing/2014/main" id="{F1FCDCC9-AACF-084A-AFC6-C66C6ECBAD99}"/>
              </a:ext>
            </a:extLst>
          </p:cNvPr>
          <p:cNvCxnSpPr>
            <a:cxnSpLocks/>
          </p:cNvCxnSpPr>
          <p:nvPr/>
        </p:nvCxnSpPr>
        <p:spPr>
          <a:xfrm>
            <a:off x="4533909" y="4444636"/>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6" name="Straight Connector 125">
            <a:extLst>
              <a:ext uri="{FF2B5EF4-FFF2-40B4-BE49-F238E27FC236}">
                <a16:creationId xmlns:a16="http://schemas.microsoft.com/office/drawing/2014/main" id="{85D0B4DD-954E-424B-9D92-B76A298D3E2A}"/>
              </a:ext>
            </a:extLst>
          </p:cNvPr>
          <p:cNvCxnSpPr>
            <a:cxnSpLocks/>
          </p:cNvCxnSpPr>
          <p:nvPr/>
        </p:nvCxnSpPr>
        <p:spPr>
          <a:xfrm>
            <a:off x="6127491" y="430304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7" name="Straight Connector 126">
            <a:extLst>
              <a:ext uri="{FF2B5EF4-FFF2-40B4-BE49-F238E27FC236}">
                <a16:creationId xmlns:a16="http://schemas.microsoft.com/office/drawing/2014/main" id="{AA0F1092-92F3-B147-AB4B-7B4A78FDDB7A}"/>
              </a:ext>
            </a:extLst>
          </p:cNvPr>
          <p:cNvCxnSpPr>
            <a:cxnSpLocks/>
          </p:cNvCxnSpPr>
          <p:nvPr/>
        </p:nvCxnSpPr>
        <p:spPr>
          <a:xfrm>
            <a:off x="6242046" y="569476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8" name="Straight Connector 127">
            <a:extLst>
              <a:ext uri="{FF2B5EF4-FFF2-40B4-BE49-F238E27FC236}">
                <a16:creationId xmlns:a16="http://schemas.microsoft.com/office/drawing/2014/main" id="{EB4DF62B-BAA2-8C44-91EE-87DDD4B2369E}"/>
              </a:ext>
            </a:extLst>
          </p:cNvPr>
          <p:cNvCxnSpPr>
            <a:cxnSpLocks/>
          </p:cNvCxnSpPr>
          <p:nvPr/>
        </p:nvCxnSpPr>
        <p:spPr>
          <a:xfrm>
            <a:off x="6102134" y="5761788"/>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29" name="Straight Connector 128">
            <a:extLst>
              <a:ext uri="{FF2B5EF4-FFF2-40B4-BE49-F238E27FC236}">
                <a16:creationId xmlns:a16="http://schemas.microsoft.com/office/drawing/2014/main" id="{4898977F-A7A0-F948-B3A7-A328DAF418EF}"/>
              </a:ext>
            </a:extLst>
          </p:cNvPr>
          <p:cNvCxnSpPr>
            <a:cxnSpLocks/>
          </p:cNvCxnSpPr>
          <p:nvPr/>
        </p:nvCxnSpPr>
        <p:spPr>
          <a:xfrm>
            <a:off x="6366739" y="5957037"/>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5" name="Straight Connector 134">
            <a:extLst>
              <a:ext uri="{FF2B5EF4-FFF2-40B4-BE49-F238E27FC236}">
                <a16:creationId xmlns:a16="http://schemas.microsoft.com/office/drawing/2014/main" id="{5D2CC134-1BEA-8440-9D3C-23E80ED59C0F}"/>
              </a:ext>
            </a:extLst>
          </p:cNvPr>
          <p:cNvCxnSpPr>
            <a:cxnSpLocks/>
          </p:cNvCxnSpPr>
          <p:nvPr/>
        </p:nvCxnSpPr>
        <p:spPr>
          <a:xfrm>
            <a:off x="1971110" y="627345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6" name="Straight Connector 135">
            <a:extLst>
              <a:ext uri="{FF2B5EF4-FFF2-40B4-BE49-F238E27FC236}">
                <a16:creationId xmlns:a16="http://schemas.microsoft.com/office/drawing/2014/main" id="{718413E4-55CD-A144-A68F-5EA3F24E98F6}"/>
              </a:ext>
            </a:extLst>
          </p:cNvPr>
          <p:cNvCxnSpPr>
            <a:cxnSpLocks/>
          </p:cNvCxnSpPr>
          <p:nvPr/>
        </p:nvCxnSpPr>
        <p:spPr>
          <a:xfrm>
            <a:off x="1806955" y="610803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7" name="Straight Connector 136">
            <a:extLst>
              <a:ext uri="{FF2B5EF4-FFF2-40B4-BE49-F238E27FC236}">
                <a16:creationId xmlns:a16="http://schemas.microsoft.com/office/drawing/2014/main" id="{69E27640-CA7B-3940-B919-00E111502859}"/>
              </a:ext>
            </a:extLst>
          </p:cNvPr>
          <p:cNvCxnSpPr>
            <a:cxnSpLocks/>
          </p:cNvCxnSpPr>
          <p:nvPr/>
        </p:nvCxnSpPr>
        <p:spPr>
          <a:xfrm>
            <a:off x="2370511" y="6193364"/>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8" name="Straight Connector 137">
            <a:extLst>
              <a:ext uri="{FF2B5EF4-FFF2-40B4-BE49-F238E27FC236}">
                <a16:creationId xmlns:a16="http://schemas.microsoft.com/office/drawing/2014/main" id="{BF1B0811-C187-D04E-BB38-3ED611BE8E9D}"/>
              </a:ext>
            </a:extLst>
          </p:cNvPr>
          <p:cNvCxnSpPr>
            <a:cxnSpLocks/>
          </p:cNvCxnSpPr>
          <p:nvPr/>
        </p:nvCxnSpPr>
        <p:spPr>
          <a:xfrm>
            <a:off x="3384118" y="606246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39" name="Straight Connector 138">
            <a:extLst>
              <a:ext uri="{FF2B5EF4-FFF2-40B4-BE49-F238E27FC236}">
                <a16:creationId xmlns:a16="http://schemas.microsoft.com/office/drawing/2014/main" id="{6253B3C1-572B-3D4D-BAF0-74217771E6AC}"/>
              </a:ext>
            </a:extLst>
          </p:cNvPr>
          <p:cNvCxnSpPr>
            <a:cxnSpLocks/>
          </p:cNvCxnSpPr>
          <p:nvPr/>
        </p:nvCxnSpPr>
        <p:spPr>
          <a:xfrm>
            <a:off x="3947674" y="614779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0" name="Straight Connector 139">
            <a:extLst>
              <a:ext uri="{FF2B5EF4-FFF2-40B4-BE49-F238E27FC236}">
                <a16:creationId xmlns:a16="http://schemas.microsoft.com/office/drawing/2014/main" id="{72A83D46-52C7-CE43-9B42-AC57C0634279}"/>
              </a:ext>
            </a:extLst>
          </p:cNvPr>
          <p:cNvCxnSpPr>
            <a:cxnSpLocks/>
          </p:cNvCxnSpPr>
          <p:nvPr/>
        </p:nvCxnSpPr>
        <p:spPr>
          <a:xfrm>
            <a:off x="3648723" y="62577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1" name="Straight Connector 140">
            <a:extLst>
              <a:ext uri="{FF2B5EF4-FFF2-40B4-BE49-F238E27FC236}">
                <a16:creationId xmlns:a16="http://schemas.microsoft.com/office/drawing/2014/main" id="{A8D4E72F-51A6-FD48-8795-0DEA978B342D}"/>
              </a:ext>
            </a:extLst>
          </p:cNvPr>
          <p:cNvCxnSpPr>
            <a:cxnSpLocks/>
          </p:cNvCxnSpPr>
          <p:nvPr/>
        </p:nvCxnSpPr>
        <p:spPr>
          <a:xfrm>
            <a:off x="4365625" y="6062460"/>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2" name="Straight Connector 141">
            <a:extLst>
              <a:ext uri="{FF2B5EF4-FFF2-40B4-BE49-F238E27FC236}">
                <a16:creationId xmlns:a16="http://schemas.microsoft.com/office/drawing/2014/main" id="{4A09CD0E-F977-6943-ADD7-59748863E8E0}"/>
              </a:ext>
            </a:extLst>
          </p:cNvPr>
          <p:cNvCxnSpPr>
            <a:cxnSpLocks/>
          </p:cNvCxnSpPr>
          <p:nvPr/>
        </p:nvCxnSpPr>
        <p:spPr>
          <a:xfrm>
            <a:off x="4929181" y="6147791"/>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3" name="Straight Connector 142">
            <a:extLst>
              <a:ext uri="{FF2B5EF4-FFF2-40B4-BE49-F238E27FC236}">
                <a16:creationId xmlns:a16="http://schemas.microsoft.com/office/drawing/2014/main" id="{B03CF063-1152-6041-AD84-278758B21EB4}"/>
              </a:ext>
            </a:extLst>
          </p:cNvPr>
          <p:cNvCxnSpPr>
            <a:cxnSpLocks/>
          </p:cNvCxnSpPr>
          <p:nvPr/>
        </p:nvCxnSpPr>
        <p:spPr>
          <a:xfrm>
            <a:off x="4630230" y="6257709"/>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4" name="Straight Connector 143">
            <a:extLst>
              <a:ext uri="{FF2B5EF4-FFF2-40B4-BE49-F238E27FC236}">
                <a16:creationId xmlns:a16="http://schemas.microsoft.com/office/drawing/2014/main" id="{577467DD-5310-214C-9C13-5CE32512183F}"/>
              </a:ext>
            </a:extLst>
          </p:cNvPr>
          <p:cNvCxnSpPr>
            <a:cxnSpLocks/>
          </p:cNvCxnSpPr>
          <p:nvPr/>
        </p:nvCxnSpPr>
        <p:spPr>
          <a:xfrm>
            <a:off x="6003996" y="6142395"/>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5" name="Straight Connector 144">
            <a:extLst>
              <a:ext uri="{FF2B5EF4-FFF2-40B4-BE49-F238E27FC236}">
                <a16:creationId xmlns:a16="http://schemas.microsoft.com/office/drawing/2014/main" id="{4D9135A5-9C6A-CA40-B687-96E2BEDBC0D2}"/>
              </a:ext>
            </a:extLst>
          </p:cNvPr>
          <p:cNvCxnSpPr>
            <a:cxnSpLocks/>
          </p:cNvCxnSpPr>
          <p:nvPr/>
        </p:nvCxnSpPr>
        <p:spPr>
          <a:xfrm>
            <a:off x="6285774" y="6215763"/>
            <a:ext cx="563556" cy="0"/>
          </a:xfrm>
          <a:prstGeom prst="line">
            <a:avLst/>
          </a:prstGeom>
          <a:ln w="38100"/>
        </p:spPr>
        <p:style>
          <a:lnRef idx="2">
            <a:schemeClr val="dk1"/>
          </a:lnRef>
          <a:fillRef idx="0">
            <a:schemeClr val="dk1"/>
          </a:fillRef>
          <a:effectRef idx="1">
            <a:schemeClr val="dk1"/>
          </a:effectRef>
          <a:fontRef idx="minor">
            <a:schemeClr val="tx1"/>
          </a:fontRef>
        </p:style>
      </p:cxnSp>
      <p:cxnSp>
        <p:nvCxnSpPr>
          <p:cNvPr id="147" name="Straight Connector 146">
            <a:extLst>
              <a:ext uri="{FF2B5EF4-FFF2-40B4-BE49-F238E27FC236}">
                <a16:creationId xmlns:a16="http://schemas.microsoft.com/office/drawing/2014/main" id="{743E8018-0ED4-234E-A611-927522E0631C}"/>
              </a:ext>
            </a:extLst>
          </p:cNvPr>
          <p:cNvCxnSpPr>
            <a:cxnSpLocks/>
          </p:cNvCxnSpPr>
          <p:nvPr/>
        </p:nvCxnSpPr>
        <p:spPr>
          <a:xfrm>
            <a:off x="-11039" y="3587338"/>
            <a:ext cx="7247585" cy="6646"/>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0BCFE8FA-3672-F647-BDAF-A603B3514E66}"/>
              </a:ext>
            </a:extLst>
          </p:cNvPr>
          <p:cNvCxnSpPr>
            <a:cxnSpLocks/>
          </p:cNvCxnSpPr>
          <p:nvPr/>
        </p:nvCxnSpPr>
        <p:spPr>
          <a:xfrm>
            <a:off x="31491" y="4981256"/>
            <a:ext cx="7205055" cy="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A353AE27-ABE8-9246-B47A-16398515080D}"/>
              </a:ext>
            </a:extLst>
          </p:cNvPr>
          <p:cNvCxnSpPr>
            <a:cxnSpLocks/>
          </p:cNvCxnSpPr>
          <p:nvPr/>
        </p:nvCxnSpPr>
        <p:spPr>
          <a:xfrm>
            <a:off x="53519" y="6842216"/>
            <a:ext cx="7183027" cy="12031"/>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8" name="Rectangle 7">
            <a:extLst>
              <a:ext uri="{FF2B5EF4-FFF2-40B4-BE49-F238E27FC236}">
                <a16:creationId xmlns:a16="http://schemas.microsoft.com/office/drawing/2014/main" id="{20AE4808-8A52-0340-9377-2542C15B30EF}"/>
              </a:ext>
            </a:extLst>
          </p:cNvPr>
          <p:cNvSpPr/>
          <p:nvPr/>
        </p:nvSpPr>
        <p:spPr>
          <a:xfrm>
            <a:off x="3446703" y="1847961"/>
            <a:ext cx="1784973" cy="553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O" sz="2000" b="1">
                <a:solidFill>
                  <a:sysClr val="windowText" lastClr="000000"/>
                </a:solidFill>
              </a:rPr>
              <a:t>geneB</a:t>
            </a:r>
            <a:br>
              <a:rPr lang="en-NO" sz="2000" b="1">
                <a:solidFill>
                  <a:sysClr val="windowText" lastClr="000000"/>
                </a:solidFill>
              </a:rPr>
            </a:br>
            <a:r>
              <a:rPr lang="en-NO" sz="2000" b="1">
                <a:solidFill>
                  <a:sysClr val="windowText" lastClr="000000"/>
                </a:solidFill>
              </a:rPr>
              <a:t> (4kb) </a:t>
            </a:r>
          </a:p>
        </p:txBody>
      </p:sp>
      <p:cxnSp>
        <p:nvCxnSpPr>
          <p:cNvPr id="168" name="Straight Connector 167">
            <a:extLst>
              <a:ext uri="{FF2B5EF4-FFF2-40B4-BE49-F238E27FC236}">
                <a16:creationId xmlns:a16="http://schemas.microsoft.com/office/drawing/2014/main" id="{6F05F19D-4F8A-0B48-86A6-E97F0DAB8E01}"/>
              </a:ext>
            </a:extLst>
          </p:cNvPr>
          <p:cNvCxnSpPr>
            <a:cxnSpLocks/>
          </p:cNvCxnSpPr>
          <p:nvPr/>
        </p:nvCxnSpPr>
        <p:spPr>
          <a:xfrm flipV="1">
            <a:off x="3151934" y="2264436"/>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36E35CE6-416D-E949-A463-65B6F423E9B9}"/>
              </a:ext>
            </a:extLst>
          </p:cNvPr>
          <p:cNvCxnSpPr>
            <a:cxnSpLocks/>
          </p:cNvCxnSpPr>
          <p:nvPr/>
        </p:nvCxnSpPr>
        <p:spPr>
          <a:xfrm flipV="1">
            <a:off x="5578151" y="2264436"/>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603B1A26-FFBD-B341-8D2B-724E1355826E}"/>
              </a:ext>
            </a:extLst>
          </p:cNvPr>
          <p:cNvCxnSpPr>
            <a:cxnSpLocks/>
          </p:cNvCxnSpPr>
          <p:nvPr/>
        </p:nvCxnSpPr>
        <p:spPr>
          <a:xfrm flipV="1">
            <a:off x="7236546" y="2288641"/>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9AEF7428-B4B7-B545-80F1-E12F4181D842}"/>
              </a:ext>
            </a:extLst>
          </p:cNvPr>
          <p:cNvCxnSpPr>
            <a:cxnSpLocks/>
          </p:cNvCxnSpPr>
          <p:nvPr/>
        </p:nvCxnSpPr>
        <p:spPr>
          <a:xfrm flipV="1">
            <a:off x="1409329" y="2238035"/>
            <a:ext cx="0" cy="4554030"/>
          </a:xfrm>
          <a:prstGeom prst="line">
            <a:avLst/>
          </a:prstGeom>
          <a:ln w="28575">
            <a:solidFill>
              <a:schemeClr val="accent2">
                <a:lumMod val="75000"/>
              </a:schemeClr>
            </a:solidFill>
            <a:prstDash val="sysDash"/>
          </a:ln>
        </p:spPr>
        <p:style>
          <a:lnRef idx="1">
            <a:schemeClr val="accent1"/>
          </a:lnRef>
          <a:fillRef idx="0">
            <a:schemeClr val="accent1"/>
          </a:fillRef>
          <a:effectRef idx="0">
            <a:schemeClr val="accent1"/>
          </a:effectRef>
          <a:fontRef idx="minor">
            <a:schemeClr val="tx1"/>
          </a:fontRef>
        </p:style>
      </p:cxnSp>
      <p:sp>
        <p:nvSpPr>
          <p:cNvPr id="6" name="Rectangle 5">
            <a:extLst>
              <a:ext uri="{FF2B5EF4-FFF2-40B4-BE49-F238E27FC236}">
                <a16:creationId xmlns:a16="http://schemas.microsoft.com/office/drawing/2014/main" id="{73DB093F-F0F1-6E40-8625-FCFAED804F48}"/>
              </a:ext>
            </a:extLst>
          </p:cNvPr>
          <p:cNvSpPr/>
          <p:nvPr/>
        </p:nvSpPr>
        <p:spPr>
          <a:xfrm>
            <a:off x="1803711" y="1839456"/>
            <a:ext cx="1060284" cy="55331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NO" sz="2000" b="1" dirty="0">
                <a:solidFill>
                  <a:sysClr val="windowText" lastClr="000000"/>
                </a:solidFill>
              </a:rPr>
              <a:t>geneA (2kb) </a:t>
            </a:r>
          </a:p>
        </p:txBody>
      </p:sp>
      <p:sp>
        <p:nvSpPr>
          <p:cNvPr id="119" name="Rounded Rectangle 118">
            <a:extLst>
              <a:ext uri="{FF2B5EF4-FFF2-40B4-BE49-F238E27FC236}">
                <a16:creationId xmlns:a16="http://schemas.microsoft.com/office/drawing/2014/main" id="{83594730-3B39-0F46-BF4F-BBAF9A7AC7C3}"/>
              </a:ext>
            </a:extLst>
          </p:cNvPr>
          <p:cNvSpPr/>
          <p:nvPr/>
        </p:nvSpPr>
        <p:spPr>
          <a:xfrm>
            <a:off x="-10052" y="5021054"/>
            <a:ext cx="7617852" cy="1794761"/>
          </a:xfrm>
          <a:prstGeom prst="roundRect">
            <a:avLst/>
          </a:prstGeom>
          <a:noFill/>
          <a:ln w="762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24" name="TextBox 123">
            <a:extLst>
              <a:ext uri="{FF2B5EF4-FFF2-40B4-BE49-F238E27FC236}">
                <a16:creationId xmlns:a16="http://schemas.microsoft.com/office/drawing/2014/main" id="{2B06213E-E43E-E444-A767-C8E861CA5C67}"/>
              </a:ext>
            </a:extLst>
          </p:cNvPr>
          <p:cNvSpPr txBox="1"/>
          <p:nvPr/>
        </p:nvSpPr>
        <p:spPr>
          <a:xfrm>
            <a:off x="7473294" y="1903253"/>
            <a:ext cx="4809650" cy="1815882"/>
          </a:xfrm>
          <a:prstGeom prst="rect">
            <a:avLst/>
          </a:prstGeom>
          <a:noFill/>
        </p:spPr>
        <p:txBody>
          <a:bodyPr wrap="none" rtlCol="0">
            <a:spAutoFit/>
          </a:bodyPr>
          <a:lstStyle/>
          <a:p>
            <a:r>
              <a:rPr lang="en-NO" sz="2800"/>
              <a:t>(3) total read counts will be one</a:t>
            </a:r>
          </a:p>
          <a:p>
            <a:r>
              <a:rPr lang="en-NO" sz="2800"/>
              <a:t>(In reality, 1 Million)</a:t>
            </a:r>
          </a:p>
          <a:p>
            <a:r>
              <a:rPr lang="en-NO" sz="2800"/>
              <a:t>= transcripts per million</a:t>
            </a:r>
          </a:p>
          <a:p>
            <a:endParaRPr lang="en-NO" sz="2800"/>
          </a:p>
        </p:txBody>
      </p:sp>
      <p:pic>
        <p:nvPicPr>
          <p:cNvPr id="130" name="Picture 129">
            <a:extLst>
              <a:ext uri="{FF2B5EF4-FFF2-40B4-BE49-F238E27FC236}">
                <a16:creationId xmlns:a16="http://schemas.microsoft.com/office/drawing/2014/main" id="{FC65C697-523B-4B4E-BF77-ECA5E65D1A37}"/>
              </a:ext>
            </a:extLst>
          </p:cNvPr>
          <p:cNvPicPr>
            <a:picLocks noChangeAspect="1"/>
          </p:cNvPicPr>
          <p:nvPr/>
        </p:nvPicPr>
        <p:blipFill>
          <a:blip r:embed="rId3"/>
          <a:stretch>
            <a:fillRect/>
          </a:stretch>
        </p:blipFill>
        <p:spPr>
          <a:xfrm>
            <a:off x="63678" y="251884"/>
            <a:ext cx="8513036" cy="1520185"/>
          </a:xfrm>
          <a:prstGeom prst="rect">
            <a:avLst/>
          </a:prstGeom>
        </p:spPr>
      </p:pic>
      <p:sp>
        <p:nvSpPr>
          <p:cNvPr id="2" name="Slide Number Placeholder 1">
            <a:extLst>
              <a:ext uri="{FF2B5EF4-FFF2-40B4-BE49-F238E27FC236}">
                <a16:creationId xmlns:a16="http://schemas.microsoft.com/office/drawing/2014/main" id="{EB21D7A0-907B-0742-B948-CAF0C4E8FBAC}"/>
              </a:ext>
            </a:extLst>
          </p:cNvPr>
          <p:cNvSpPr>
            <a:spLocks noGrp="1"/>
          </p:cNvSpPr>
          <p:nvPr>
            <p:ph type="sldNum" sz="quarter" idx="12"/>
          </p:nvPr>
        </p:nvSpPr>
        <p:spPr/>
        <p:txBody>
          <a:bodyPr/>
          <a:lstStyle/>
          <a:p>
            <a:fld id="{A52D75DA-15CD-1242-8D03-955FC00DD5AF}" type="slidenum">
              <a:rPr lang="en-NO" smtClean="0"/>
              <a:t>12</a:t>
            </a:fld>
            <a:endParaRPr lang="en-NO"/>
          </a:p>
        </p:txBody>
      </p:sp>
    </p:spTree>
    <p:extLst>
      <p:ext uri="{BB962C8B-B14F-4D97-AF65-F5344CB8AC3E}">
        <p14:creationId xmlns:p14="http://schemas.microsoft.com/office/powerpoint/2010/main" val="26436738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866BDC31-CE8E-1F4E-A9D7-2CC3D3511294}"/>
              </a:ext>
            </a:extLst>
          </p:cNvPr>
          <p:cNvPicPr>
            <a:picLocks noChangeAspect="1"/>
          </p:cNvPicPr>
          <p:nvPr/>
        </p:nvPicPr>
        <p:blipFill>
          <a:blip r:embed="rId2"/>
          <a:stretch>
            <a:fillRect/>
          </a:stretch>
        </p:blipFill>
        <p:spPr>
          <a:xfrm>
            <a:off x="7905671" y="1147318"/>
            <a:ext cx="2993331" cy="4563363"/>
          </a:xfrm>
          <a:prstGeom prst="rect">
            <a:avLst/>
          </a:prstGeom>
        </p:spPr>
      </p:pic>
      <p:sp>
        <p:nvSpPr>
          <p:cNvPr id="2" name="Title 1">
            <a:extLst>
              <a:ext uri="{FF2B5EF4-FFF2-40B4-BE49-F238E27FC236}">
                <a16:creationId xmlns:a16="http://schemas.microsoft.com/office/drawing/2014/main" id="{54CA88C3-9F42-4E4C-914C-270379BFE075}"/>
              </a:ext>
            </a:extLst>
          </p:cNvPr>
          <p:cNvSpPr>
            <a:spLocks noGrp="1"/>
          </p:cNvSpPr>
          <p:nvPr>
            <p:ph type="title"/>
          </p:nvPr>
        </p:nvSpPr>
        <p:spPr>
          <a:xfrm>
            <a:off x="584663" y="29473"/>
            <a:ext cx="10515600" cy="1325563"/>
          </a:xfrm>
        </p:spPr>
        <p:txBody>
          <a:bodyPr>
            <a:normAutofit/>
          </a:bodyPr>
          <a:lstStyle/>
          <a:p>
            <a:r>
              <a:rPr lang="en-US" sz="4000" dirty="0" err="1"/>
              <a:t>eQTL</a:t>
            </a:r>
            <a:r>
              <a:rPr lang="en-US" sz="4000" dirty="0"/>
              <a:t> </a:t>
            </a:r>
            <a:r>
              <a:rPr lang="en-US" sz="4000" b="1" dirty="0"/>
              <a:t>(expression quantitative trait locus)  </a:t>
            </a:r>
            <a:r>
              <a:rPr lang="en-US" sz="4000" dirty="0"/>
              <a:t>analysis</a:t>
            </a:r>
          </a:p>
        </p:txBody>
      </p:sp>
      <p:sp>
        <p:nvSpPr>
          <p:cNvPr id="4" name="Slide Number Placeholder 3">
            <a:extLst>
              <a:ext uri="{FF2B5EF4-FFF2-40B4-BE49-F238E27FC236}">
                <a16:creationId xmlns:a16="http://schemas.microsoft.com/office/drawing/2014/main" id="{2831093A-DBE1-E744-8C29-88D3EA0B9668}"/>
              </a:ext>
            </a:extLst>
          </p:cNvPr>
          <p:cNvSpPr>
            <a:spLocks noGrp="1"/>
          </p:cNvSpPr>
          <p:nvPr>
            <p:ph type="sldNum" sz="quarter" idx="12"/>
          </p:nvPr>
        </p:nvSpPr>
        <p:spPr/>
        <p:txBody>
          <a:bodyPr/>
          <a:lstStyle/>
          <a:p>
            <a:fld id="{018809A1-4FE3-284C-833F-1F41837DA958}" type="slidenum">
              <a:rPr lang="en-US" smtClean="0"/>
              <a:t>13</a:t>
            </a:fld>
            <a:endParaRPr lang="en-US"/>
          </a:p>
        </p:txBody>
      </p:sp>
      <p:pic>
        <p:nvPicPr>
          <p:cNvPr id="6" name="Picture 5">
            <a:extLst>
              <a:ext uri="{FF2B5EF4-FFF2-40B4-BE49-F238E27FC236}">
                <a16:creationId xmlns:a16="http://schemas.microsoft.com/office/drawing/2014/main" id="{CF1BB20F-9A1A-204D-A747-BEC104BA797F}"/>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a:stretch/>
        </p:blipFill>
        <p:spPr>
          <a:xfrm flipH="1">
            <a:off x="7905670" y="5491591"/>
            <a:ext cx="2722369" cy="848618"/>
          </a:xfrm>
          <a:prstGeom prst="rect">
            <a:avLst/>
          </a:prstGeom>
        </p:spPr>
      </p:pic>
      <p:pic>
        <p:nvPicPr>
          <p:cNvPr id="8" name="Picture 7">
            <a:extLst>
              <a:ext uri="{FF2B5EF4-FFF2-40B4-BE49-F238E27FC236}">
                <a16:creationId xmlns:a16="http://schemas.microsoft.com/office/drawing/2014/main" id="{E84A5D27-3D95-B947-8440-0ABF1026D02A}"/>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10224128" y="1808203"/>
            <a:ext cx="925451" cy="872897"/>
          </a:xfrm>
          <a:prstGeom prst="rect">
            <a:avLst/>
          </a:prstGeom>
        </p:spPr>
      </p:pic>
      <p:pic>
        <p:nvPicPr>
          <p:cNvPr id="9" name="Picture 8">
            <a:extLst>
              <a:ext uri="{FF2B5EF4-FFF2-40B4-BE49-F238E27FC236}">
                <a16:creationId xmlns:a16="http://schemas.microsoft.com/office/drawing/2014/main" id="{948462C0-D541-754C-AC71-04C6A9AFEDB9}"/>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7860303" y="1736333"/>
            <a:ext cx="702170" cy="1061358"/>
          </a:xfrm>
          <a:prstGeom prst="rect">
            <a:avLst/>
          </a:prstGeom>
        </p:spPr>
      </p:pic>
      <p:sp>
        <p:nvSpPr>
          <p:cNvPr id="5" name="Rectangle 4">
            <a:extLst>
              <a:ext uri="{FF2B5EF4-FFF2-40B4-BE49-F238E27FC236}">
                <a16:creationId xmlns:a16="http://schemas.microsoft.com/office/drawing/2014/main" id="{4442A173-478C-124B-9625-392C1897F8C9}"/>
              </a:ext>
            </a:extLst>
          </p:cNvPr>
          <p:cNvSpPr/>
          <p:nvPr/>
        </p:nvSpPr>
        <p:spPr>
          <a:xfrm>
            <a:off x="7655093" y="1303112"/>
            <a:ext cx="968086" cy="369332"/>
          </a:xfrm>
          <a:prstGeom prst="rect">
            <a:avLst/>
          </a:prstGeom>
          <a:solidFill>
            <a:schemeClr val="bg1"/>
          </a:solidFill>
        </p:spPr>
        <p:txBody>
          <a:bodyPr wrap="none">
            <a:spAutoFit/>
          </a:bodyPr>
          <a:lstStyle/>
          <a:p>
            <a:r>
              <a:rPr lang="en-US"/>
              <a:t>Parent1 </a:t>
            </a:r>
          </a:p>
        </p:txBody>
      </p:sp>
      <p:sp>
        <p:nvSpPr>
          <p:cNvPr id="10" name="Rectangle 9">
            <a:extLst>
              <a:ext uri="{FF2B5EF4-FFF2-40B4-BE49-F238E27FC236}">
                <a16:creationId xmlns:a16="http://schemas.microsoft.com/office/drawing/2014/main" id="{C844771C-1B67-2C40-92BC-14672497D79C}"/>
              </a:ext>
            </a:extLst>
          </p:cNvPr>
          <p:cNvSpPr/>
          <p:nvPr/>
        </p:nvSpPr>
        <p:spPr>
          <a:xfrm>
            <a:off x="10224127" y="1250588"/>
            <a:ext cx="968086" cy="369332"/>
          </a:xfrm>
          <a:prstGeom prst="rect">
            <a:avLst/>
          </a:prstGeom>
          <a:solidFill>
            <a:schemeClr val="bg1"/>
          </a:solidFill>
        </p:spPr>
        <p:txBody>
          <a:bodyPr wrap="none">
            <a:spAutoFit/>
          </a:bodyPr>
          <a:lstStyle/>
          <a:p>
            <a:r>
              <a:rPr lang="en-US"/>
              <a:t>Parent2 </a:t>
            </a:r>
          </a:p>
        </p:txBody>
      </p:sp>
      <p:sp>
        <p:nvSpPr>
          <p:cNvPr id="11" name="Rectangle 10">
            <a:extLst>
              <a:ext uri="{FF2B5EF4-FFF2-40B4-BE49-F238E27FC236}">
                <a16:creationId xmlns:a16="http://schemas.microsoft.com/office/drawing/2014/main" id="{84E8D387-7C6B-BB44-A26E-BD440BD64AD2}"/>
              </a:ext>
            </a:extLst>
          </p:cNvPr>
          <p:cNvSpPr/>
          <p:nvPr/>
        </p:nvSpPr>
        <p:spPr>
          <a:xfrm>
            <a:off x="8558334" y="6381127"/>
            <a:ext cx="1048236" cy="369332"/>
          </a:xfrm>
          <a:prstGeom prst="rect">
            <a:avLst/>
          </a:prstGeom>
          <a:solidFill>
            <a:schemeClr val="bg1"/>
          </a:solidFill>
        </p:spPr>
        <p:txBody>
          <a:bodyPr wrap="none">
            <a:spAutoFit/>
          </a:bodyPr>
          <a:lstStyle/>
          <a:p>
            <a:r>
              <a:rPr lang="en-US"/>
              <a:t>Offspring</a:t>
            </a:r>
          </a:p>
        </p:txBody>
      </p:sp>
      <p:sp>
        <p:nvSpPr>
          <p:cNvPr id="14" name="Rectangle 13">
            <a:extLst>
              <a:ext uri="{FF2B5EF4-FFF2-40B4-BE49-F238E27FC236}">
                <a16:creationId xmlns:a16="http://schemas.microsoft.com/office/drawing/2014/main" id="{5EE5A9FD-F4AF-E44F-859E-4E8A03EAB3D0}"/>
              </a:ext>
            </a:extLst>
          </p:cNvPr>
          <p:cNvSpPr/>
          <p:nvPr/>
        </p:nvSpPr>
        <p:spPr>
          <a:xfrm>
            <a:off x="611128" y="1346489"/>
            <a:ext cx="5484872" cy="4524315"/>
          </a:xfrm>
          <a:prstGeom prst="rect">
            <a:avLst/>
          </a:prstGeom>
        </p:spPr>
        <p:txBody>
          <a:bodyPr wrap="square">
            <a:spAutoFit/>
          </a:bodyPr>
          <a:lstStyle/>
          <a:p>
            <a:r>
              <a:rPr lang="en-NO" sz="2400"/>
              <a:t>historically... </a:t>
            </a:r>
            <a:r>
              <a:rPr lang="en-US" sz="2400" b="1" dirty="0"/>
              <a:t>QTL analysis:</a:t>
            </a:r>
            <a:br>
              <a:rPr lang="en-US" sz="2400" b="1" dirty="0"/>
            </a:br>
            <a:r>
              <a:rPr lang="en-US" sz="2400" dirty="0"/>
              <a:t>Conventional analysis based on limited number of genetic markers</a:t>
            </a:r>
          </a:p>
          <a:p>
            <a:endParaRPr lang="en-US" sz="2400" dirty="0"/>
          </a:p>
          <a:p>
            <a:pPr marL="342900" indent="-342900">
              <a:buAutoNum type="arabicParenBoth"/>
            </a:pPr>
            <a:r>
              <a:rPr lang="en-US" sz="2400" dirty="0"/>
              <a:t> two parental breeds are crossed</a:t>
            </a:r>
          </a:p>
          <a:p>
            <a:pPr marL="342900" indent="-342900">
              <a:buAutoNum type="arabicParenBoth"/>
            </a:pPr>
            <a:r>
              <a:rPr lang="en-US" sz="2400" dirty="0"/>
              <a:t> the resulting F</a:t>
            </a:r>
            <a:r>
              <a:rPr lang="en-US" sz="2400" baseline="-25000" dirty="0"/>
              <a:t>1</a:t>
            </a:r>
            <a:r>
              <a:rPr lang="en-US" sz="2400" dirty="0"/>
              <a:t> generations are self-fertilized for several generations, resulting in inbred lines</a:t>
            </a:r>
          </a:p>
          <a:p>
            <a:pPr marL="342900" indent="-342900">
              <a:buAutoNum type="arabicParenBoth"/>
            </a:pPr>
            <a:r>
              <a:rPr lang="en-US" sz="2400" dirty="0"/>
              <a:t> use genetic markers (100-) to distinguish between parental lines</a:t>
            </a:r>
          </a:p>
          <a:p>
            <a:pPr marL="342900" indent="-342900">
              <a:buAutoNum type="arabicParenBoth"/>
            </a:pPr>
            <a:r>
              <a:rPr lang="en-US" sz="2400" dirty="0"/>
              <a:t> the phenotypes and genotypes of the offspring are scored</a:t>
            </a:r>
          </a:p>
        </p:txBody>
      </p:sp>
      <p:sp>
        <p:nvSpPr>
          <p:cNvPr id="15" name="Rectangle 14">
            <a:extLst>
              <a:ext uri="{FF2B5EF4-FFF2-40B4-BE49-F238E27FC236}">
                <a16:creationId xmlns:a16="http://schemas.microsoft.com/office/drawing/2014/main" id="{588DCDBA-EA73-D647-8CC4-0692C810F71F}"/>
              </a:ext>
            </a:extLst>
          </p:cNvPr>
          <p:cNvSpPr/>
          <p:nvPr/>
        </p:nvSpPr>
        <p:spPr>
          <a:xfrm>
            <a:off x="2046514" y="6313255"/>
            <a:ext cx="4572000" cy="369332"/>
          </a:xfrm>
          <a:prstGeom prst="rect">
            <a:avLst/>
          </a:prstGeom>
        </p:spPr>
        <p:txBody>
          <a:bodyPr>
            <a:spAutoFit/>
          </a:bodyPr>
          <a:lstStyle/>
          <a:p>
            <a:r>
              <a:rPr lang="en-US" dirty="0">
                <a:solidFill>
                  <a:srgbClr val="222222"/>
                </a:solidFill>
                <a:latin typeface="Calibri" panose="020F0502020204030204" pitchFamily="34" charset="0"/>
                <a:cs typeface="Calibri" panose="020F0502020204030204" pitchFamily="34" charset="0"/>
              </a:rPr>
              <a:t>Crop genomics: advances and applications</a:t>
            </a:r>
          </a:p>
        </p:txBody>
      </p:sp>
      <p:sp>
        <p:nvSpPr>
          <p:cNvPr id="16" name="Up-Down Arrow 15">
            <a:extLst>
              <a:ext uri="{FF2B5EF4-FFF2-40B4-BE49-F238E27FC236}">
                <a16:creationId xmlns:a16="http://schemas.microsoft.com/office/drawing/2014/main" id="{776F0670-89D3-8E4E-846F-E1CC633BC816}"/>
              </a:ext>
            </a:extLst>
          </p:cNvPr>
          <p:cNvSpPr/>
          <p:nvPr/>
        </p:nvSpPr>
        <p:spPr>
          <a:xfrm>
            <a:off x="10628040" y="4294028"/>
            <a:ext cx="383071" cy="653143"/>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BBC293D0-E7FA-5640-AC64-844E81806940}"/>
              </a:ext>
            </a:extLst>
          </p:cNvPr>
          <p:cNvSpPr txBox="1"/>
          <p:nvPr/>
        </p:nvSpPr>
        <p:spPr>
          <a:xfrm rot="5400000">
            <a:off x="10520907" y="4559833"/>
            <a:ext cx="1342612" cy="369332"/>
          </a:xfrm>
          <a:prstGeom prst="rect">
            <a:avLst/>
          </a:prstGeom>
          <a:solidFill>
            <a:srgbClr val="FFFF00"/>
          </a:solidFill>
        </p:spPr>
        <p:txBody>
          <a:bodyPr wrap="none" rtlCol="0">
            <a:spAutoFit/>
          </a:bodyPr>
          <a:lstStyle/>
          <a:p>
            <a:r>
              <a:rPr lang="en-US"/>
              <a:t>DNA Marker</a:t>
            </a:r>
          </a:p>
        </p:txBody>
      </p:sp>
      <p:sp>
        <p:nvSpPr>
          <p:cNvPr id="19" name="Up-Down Arrow 18">
            <a:extLst>
              <a:ext uri="{FF2B5EF4-FFF2-40B4-BE49-F238E27FC236}">
                <a16:creationId xmlns:a16="http://schemas.microsoft.com/office/drawing/2014/main" id="{33CBD854-A6D5-7B4A-96BF-DF531ADDFB9E}"/>
              </a:ext>
            </a:extLst>
          </p:cNvPr>
          <p:cNvSpPr/>
          <p:nvPr/>
        </p:nvSpPr>
        <p:spPr>
          <a:xfrm>
            <a:off x="7669712" y="3716671"/>
            <a:ext cx="208277" cy="1725360"/>
          </a:xfrm>
          <a:prstGeom prst="upDown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2ECCEC3C-6D93-BE47-A0F8-BC4F9C18C7FD}"/>
              </a:ext>
            </a:extLst>
          </p:cNvPr>
          <p:cNvSpPr txBox="1"/>
          <p:nvPr/>
        </p:nvSpPr>
        <p:spPr>
          <a:xfrm rot="5400000">
            <a:off x="6663959" y="5047230"/>
            <a:ext cx="1572162" cy="369332"/>
          </a:xfrm>
          <a:prstGeom prst="rect">
            <a:avLst/>
          </a:prstGeom>
          <a:solidFill>
            <a:srgbClr val="FFFF00"/>
          </a:solidFill>
        </p:spPr>
        <p:txBody>
          <a:bodyPr wrap="none" rtlCol="0">
            <a:spAutoFit/>
          </a:bodyPr>
          <a:lstStyle/>
          <a:p>
            <a:r>
              <a:rPr lang="en-US" altLang="ja-JP"/>
              <a:t>Actual variants</a:t>
            </a:r>
            <a:endParaRPr lang="en-US"/>
          </a:p>
        </p:txBody>
      </p:sp>
    </p:spTree>
    <p:extLst>
      <p:ext uri="{BB962C8B-B14F-4D97-AF65-F5344CB8AC3E}">
        <p14:creationId xmlns:p14="http://schemas.microsoft.com/office/powerpoint/2010/main" val="9906938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1FD09-DDD9-584E-B697-798D4C16B5F6}"/>
              </a:ext>
            </a:extLst>
          </p:cNvPr>
          <p:cNvSpPr>
            <a:spLocks noGrp="1"/>
          </p:cNvSpPr>
          <p:nvPr>
            <p:ph type="title"/>
          </p:nvPr>
        </p:nvSpPr>
        <p:spPr>
          <a:xfrm>
            <a:off x="838200" y="200533"/>
            <a:ext cx="10515600" cy="1325563"/>
          </a:xfrm>
        </p:spPr>
        <p:txBody>
          <a:bodyPr/>
          <a:lstStyle/>
          <a:p>
            <a:r>
              <a:rPr lang="en-GB" b="1" i="1"/>
              <a:t>Expression</a:t>
            </a:r>
            <a:r>
              <a:rPr lang="en-GB"/>
              <a:t> Quantitative Trait Loci analysis</a:t>
            </a:r>
            <a:endParaRPr lang="en-NO"/>
          </a:p>
        </p:txBody>
      </p:sp>
      <p:pic>
        <p:nvPicPr>
          <p:cNvPr id="1026" name="Picture 2" descr="Principles of eQTL mapping for investigating immune response                                variation. (A) General workflow to map the genetic basis of                            immune response variation in human populations; transcriptional                            responses, to various infections or immune stimulations, of primary                            immune cells from healthy donors are defined to subsequently assess the                            correlation between genotype variation and gene expression phenotypes,                            through eQTL mapping. (B) Plots representing eQTL; in contrast with                            SNP1, which does not behave as an eQTL (left), SNP2 is detected as an                            eQTL because its genotypes correlate with gene expression variation                            (middle). SNP3 behaves as a response eQTL; genotypes are correlated with                            gene expression variation only in stimulated conditions, indicating                            gene–environment interactions (right). (C) The fine mapping of                            the TLR1 genomic region (left) detected the SNP                            rs5743618 as the best trans-eQTL in Europeans (Quach et al., 2016), whose derived C allele is                            associated with the expression patterns of multiple genes upon                                Pam3CSK4 monocyte stimulation (right). The C                            allele presents signatures of local adaptation in Europeans (EUR), where                            it is present at very high frequency, whereas it is virtually absent in                            African (AFR) and East-Asian (EAS) populations.">
            <a:extLst>
              <a:ext uri="{FF2B5EF4-FFF2-40B4-BE49-F238E27FC236}">
                <a16:creationId xmlns:a16="http://schemas.microsoft.com/office/drawing/2014/main" id="{5382B8F7-F7C8-E241-BCD1-B4197B00AAD4}"/>
              </a:ext>
            </a:extLst>
          </p:cNvPr>
          <p:cNvPicPr>
            <a:picLocks noChangeAspect="1" noChangeArrowheads="1"/>
          </p:cNvPicPr>
          <p:nvPr/>
        </p:nvPicPr>
        <p:blipFill rotWithShape="1">
          <a:blip r:embed="rId2" cstate="hqprint">
            <a:extLst>
              <a:ext uri="{28A0092B-C50C-407E-A947-70E740481C1C}">
                <a14:useLocalDpi xmlns:a14="http://schemas.microsoft.com/office/drawing/2010/main"/>
              </a:ext>
            </a:extLst>
          </a:blip>
          <a:srcRect/>
          <a:stretch/>
        </p:blipFill>
        <p:spPr bwMode="auto">
          <a:xfrm>
            <a:off x="1591093" y="2389291"/>
            <a:ext cx="7757028" cy="3967059"/>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C69D6677-E2C9-7446-B327-E2D9D4A64DCC}"/>
              </a:ext>
            </a:extLst>
          </p:cNvPr>
          <p:cNvSpPr/>
          <p:nvPr/>
        </p:nvSpPr>
        <p:spPr>
          <a:xfrm>
            <a:off x="9348122" y="6100842"/>
            <a:ext cx="2005677" cy="369332"/>
          </a:xfrm>
          <a:prstGeom prst="rect">
            <a:avLst/>
          </a:prstGeom>
        </p:spPr>
        <p:txBody>
          <a:bodyPr wrap="none">
            <a:spAutoFit/>
          </a:bodyPr>
          <a:lstStyle/>
          <a:p>
            <a:r>
              <a:rPr lang="en-GB" i="1">
                <a:solidFill>
                  <a:srgbClr val="1A1A1A"/>
                </a:solidFill>
                <a:latin typeface="Roboto"/>
              </a:rPr>
              <a:t>J Exp Med</a:t>
            </a:r>
            <a:r>
              <a:rPr lang="en-GB">
                <a:solidFill>
                  <a:srgbClr val="1A1A1A"/>
                </a:solidFill>
                <a:latin typeface="Roboto"/>
              </a:rPr>
              <a:t> (2017)</a:t>
            </a:r>
            <a:endParaRPr lang="en-NO"/>
          </a:p>
        </p:txBody>
      </p:sp>
      <p:sp>
        <p:nvSpPr>
          <p:cNvPr id="3" name="Slide Number Placeholder 2">
            <a:extLst>
              <a:ext uri="{FF2B5EF4-FFF2-40B4-BE49-F238E27FC236}">
                <a16:creationId xmlns:a16="http://schemas.microsoft.com/office/drawing/2014/main" id="{32BFDFC7-A81D-CD40-ABF3-03D05F7C4FE2}"/>
              </a:ext>
            </a:extLst>
          </p:cNvPr>
          <p:cNvSpPr>
            <a:spLocks noGrp="1"/>
          </p:cNvSpPr>
          <p:nvPr>
            <p:ph type="sldNum" sz="quarter" idx="12"/>
          </p:nvPr>
        </p:nvSpPr>
        <p:spPr/>
        <p:txBody>
          <a:bodyPr/>
          <a:lstStyle/>
          <a:p>
            <a:fld id="{A52D75DA-15CD-1242-8D03-955FC00DD5AF}" type="slidenum">
              <a:rPr lang="en-NO" smtClean="0"/>
              <a:t>14</a:t>
            </a:fld>
            <a:endParaRPr lang="en-NO"/>
          </a:p>
        </p:txBody>
      </p:sp>
      <p:sp>
        <p:nvSpPr>
          <p:cNvPr id="5" name="TextBox 4">
            <a:extLst>
              <a:ext uri="{FF2B5EF4-FFF2-40B4-BE49-F238E27FC236}">
                <a16:creationId xmlns:a16="http://schemas.microsoft.com/office/drawing/2014/main" id="{3D7753B7-C2B0-DA4F-A148-93940F8EB07E}"/>
              </a:ext>
            </a:extLst>
          </p:cNvPr>
          <p:cNvSpPr txBox="1"/>
          <p:nvPr/>
        </p:nvSpPr>
        <p:spPr>
          <a:xfrm>
            <a:off x="1902912" y="1405571"/>
            <a:ext cx="7030323" cy="584775"/>
          </a:xfrm>
          <a:prstGeom prst="rect">
            <a:avLst/>
          </a:prstGeom>
          <a:solidFill>
            <a:schemeClr val="bg2"/>
          </a:solidFill>
        </p:spPr>
        <p:txBody>
          <a:bodyPr wrap="none" rtlCol="0">
            <a:spAutoFit/>
          </a:bodyPr>
          <a:lstStyle/>
          <a:p>
            <a:r>
              <a:rPr lang="en-NO" sz="3200"/>
              <a:t>Variant -&gt; </a:t>
            </a:r>
            <a:r>
              <a:rPr lang="en-NO" sz="3200" b="1"/>
              <a:t>Gene expression</a:t>
            </a:r>
            <a:r>
              <a:rPr lang="en-NO" sz="3200"/>
              <a:t> -&gt; Phenotype</a:t>
            </a:r>
          </a:p>
        </p:txBody>
      </p:sp>
    </p:spTree>
    <p:extLst>
      <p:ext uri="{BB962C8B-B14F-4D97-AF65-F5344CB8AC3E}">
        <p14:creationId xmlns:p14="http://schemas.microsoft.com/office/powerpoint/2010/main" val="16478988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04DA7-3E0A-2B45-B760-B5BBCF1128F3}"/>
              </a:ext>
            </a:extLst>
          </p:cNvPr>
          <p:cNvSpPr>
            <a:spLocks noGrp="1"/>
          </p:cNvSpPr>
          <p:nvPr>
            <p:ph type="title"/>
          </p:nvPr>
        </p:nvSpPr>
        <p:spPr>
          <a:xfrm>
            <a:off x="838200" y="-66863"/>
            <a:ext cx="10515600" cy="1325563"/>
          </a:xfrm>
        </p:spPr>
        <p:txBody>
          <a:bodyPr>
            <a:normAutofit/>
          </a:bodyPr>
          <a:lstStyle/>
          <a:p>
            <a:r>
              <a:rPr lang="en-GB" sz="3600"/>
              <a:t>How </a:t>
            </a:r>
            <a:r>
              <a:rPr lang="en-GB" sz="3600" err="1"/>
              <a:t>eQTL</a:t>
            </a:r>
            <a:r>
              <a:rPr lang="en-GB" sz="3600"/>
              <a:t> SNPs work</a:t>
            </a:r>
            <a:endParaRPr lang="en-NO" sz="3600"/>
          </a:p>
        </p:txBody>
      </p:sp>
      <p:pic>
        <p:nvPicPr>
          <p:cNvPr id="2050" name="Picture 2">
            <a:extLst>
              <a:ext uri="{FF2B5EF4-FFF2-40B4-BE49-F238E27FC236}">
                <a16:creationId xmlns:a16="http://schemas.microsoft.com/office/drawing/2014/main" id="{EEB598EA-95D3-1F46-A14F-CB441EF27BEE}"/>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060704" y="1027906"/>
            <a:ext cx="9613964" cy="5715982"/>
          </a:xfrm>
          <a:prstGeom prst="rect">
            <a:avLst/>
          </a:prstGeom>
          <a:noFill/>
          <a:extLst>
            <a:ext uri="{909E8E84-426E-40DD-AFC4-6F175D3DCCD1}">
              <a14:hiddenFill xmlns:a14="http://schemas.microsoft.com/office/drawing/2010/main">
                <a:solidFill>
                  <a:srgbClr val="FFFFFF"/>
                </a:solidFill>
              </a14:hiddenFill>
            </a:ext>
          </a:extLst>
        </p:spPr>
      </p:pic>
      <p:sp>
        <p:nvSpPr>
          <p:cNvPr id="7" name="Content Placeholder 6">
            <a:extLst>
              <a:ext uri="{FF2B5EF4-FFF2-40B4-BE49-F238E27FC236}">
                <a16:creationId xmlns:a16="http://schemas.microsoft.com/office/drawing/2014/main" id="{D9414014-511A-F944-968C-B394941071F8}"/>
              </a:ext>
            </a:extLst>
          </p:cNvPr>
          <p:cNvSpPr>
            <a:spLocks noGrp="1"/>
          </p:cNvSpPr>
          <p:nvPr>
            <p:ph idx="1"/>
          </p:nvPr>
        </p:nvSpPr>
        <p:spPr>
          <a:xfrm>
            <a:off x="9169400" y="5998368"/>
            <a:ext cx="2438400" cy="715963"/>
          </a:xfrm>
        </p:spPr>
        <p:txBody>
          <a:bodyPr/>
          <a:lstStyle/>
          <a:p>
            <a:pPr marL="0" indent="0">
              <a:buNone/>
            </a:pPr>
            <a:r>
              <a:rPr lang="en-NO"/>
              <a:t>Pai et al., 2015</a:t>
            </a:r>
          </a:p>
        </p:txBody>
      </p:sp>
      <p:sp>
        <p:nvSpPr>
          <p:cNvPr id="3" name="Slide Number Placeholder 2">
            <a:extLst>
              <a:ext uri="{FF2B5EF4-FFF2-40B4-BE49-F238E27FC236}">
                <a16:creationId xmlns:a16="http://schemas.microsoft.com/office/drawing/2014/main" id="{79CB5190-ABC2-4544-9355-CAE19F9D8806}"/>
              </a:ext>
            </a:extLst>
          </p:cNvPr>
          <p:cNvSpPr>
            <a:spLocks noGrp="1"/>
          </p:cNvSpPr>
          <p:nvPr>
            <p:ph type="sldNum" sz="quarter" idx="12"/>
          </p:nvPr>
        </p:nvSpPr>
        <p:spPr/>
        <p:txBody>
          <a:bodyPr/>
          <a:lstStyle/>
          <a:p>
            <a:fld id="{A52D75DA-15CD-1242-8D03-955FC00DD5AF}" type="slidenum">
              <a:rPr lang="en-NO" smtClean="0"/>
              <a:t>15</a:t>
            </a:fld>
            <a:endParaRPr lang="en-NO"/>
          </a:p>
        </p:txBody>
      </p:sp>
    </p:spTree>
    <p:extLst>
      <p:ext uri="{BB962C8B-B14F-4D97-AF65-F5344CB8AC3E}">
        <p14:creationId xmlns:p14="http://schemas.microsoft.com/office/powerpoint/2010/main" val="154466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66ABC-246D-0941-8078-4F109A7CD7FD}"/>
              </a:ext>
            </a:extLst>
          </p:cNvPr>
          <p:cNvSpPr>
            <a:spLocks noGrp="1"/>
          </p:cNvSpPr>
          <p:nvPr>
            <p:ph type="title"/>
          </p:nvPr>
        </p:nvSpPr>
        <p:spPr>
          <a:xfrm>
            <a:off x="838200" y="365125"/>
            <a:ext cx="10515600" cy="1046379"/>
          </a:xfrm>
        </p:spPr>
        <p:txBody>
          <a:bodyPr>
            <a:normAutofit fontScale="90000"/>
          </a:bodyPr>
          <a:lstStyle/>
          <a:p>
            <a:r>
              <a:rPr lang="en-NO" dirty="0"/>
              <a:t>sQTL – splicing QTL </a:t>
            </a:r>
            <a:br>
              <a:rPr lang="en-NO" dirty="0"/>
            </a:br>
            <a:r>
              <a:rPr lang="en-NO" sz="2700" dirty="0"/>
              <a:t>Alternative Splicing </a:t>
            </a:r>
            <a:r>
              <a:rPr lang="en-GB" sz="2700" dirty="0"/>
              <a:t>allows a single gene to code for multiple proteins</a:t>
            </a:r>
            <a:br>
              <a:rPr lang="en-NO" dirty="0"/>
            </a:br>
            <a:r>
              <a:rPr lang="en-NO" dirty="0"/>
              <a:t> </a:t>
            </a:r>
          </a:p>
        </p:txBody>
      </p:sp>
      <p:sp>
        <p:nvSpPr>
          <p:cNvPr id="4" name="Slide Number Placeholder 3">
            <a:extLst>
              <a:ext uri="{FF2B5EF4-FFF2-40B4-BE49-F238E27FC236}">
                <a16:creationId xmlns:a16="http://schemas.microsoft.com/office/drawing/2014/main" id="{D5849BC5-E697-F44D-BF49-D2A1759D5468}"/>
              </a:ext>
            </a:extLst>
          </p:cNvPr>
          <p:cNvSpPr>
            <a:spLocks noGrp="1"/>
          </p:cNvSpPr>
          <p:nvPr>
            <p:ph type="sldNum" sz="quarter" idx="12"/>
          </p:nvPr>
        </p:nvSpPr>
        <p:spPr/>
        <p:txBody>
          <a:bodyPr/>
          <a:lstStyle/>
          <a:p>
            <a:fld id="{A52D75DA-15CD-1242-8D03-955FC00DD5AF}" type="slidenum">
              <a:rPr lang="en-NO" smtClean="0"/>
              <a:t>16</a:t>
            </a:fld>
            <a:endParaRPr lang="en-NO"/>
          </a:p>
        </p:txBody>
      </p:sp>
      <p:pic>
        <p:nvPicPr>
          <p:cNvPr id="1026" name="Picture 2">
            <a:extLst>
              <a:ext uri="{FF2B5EF4-FFF2-40B4-BE49-F238E27FC236}">
                <a16:creationId xmlns:a16="http://schemas.microsoft.com/office/drawing/2014/main" id="{E7090E1A-C6AD-2545-B632-162B8135345F}"/>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38200" y="1776629"/>
            <a:ext cx="9521456" cy="4579721"/>
          </a:xfrm>
          <a:prstGeom prst="rect">
            <a:avLst/>
          </a:prstGeom>
          <a:noFill/>
          <a:extLst>
            <a:ext uri="{909E8E84-426E-40DD-AFC4-6F175D3DCCD1}">
              <a14:hiddenFill xmlns:a14="http://schemas.microsoft.com/office/drawing/2010/main">
                <a:solidFill>
                  <a:srgbClr val="FFFFFF"/>
                </a:solidFill>
              </a14:hiddenFill>
            </a:ext>
          </a:extLst>
        </p:spPr>
      </p:pic>
      <p:sp>
        <p:nvSpPr>
          <p:cNvPr id="6" name="Content Placeholder 2">
            <a:extLst>
              <a:ext uri="{FF2B5EF4-FFF2-40B4-BE49-F238E27FC236}">
                <a16:creationId xmlns:a16="http://schemas.microsoft.com/office/drawing/2014/main" id="{23E5FDDE-A062-9F4C-B9D0-F350E5E2400A}"/>
              </a:ext>
            </a:extLst>
          </p:cNvPr>
          <p:cNvSpPr txBox="1">
            <a:spLocks/>
          </p:cNvSpPr>
          <p:nvPr/>
        </p:nvSpPr>
        <p:spPr>
          <a:xfrm>
            <a:off x="9906000" y="6039004"/>
            <a:ext cx="2474494" cy="274375"/>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GB"/>
              <a:t>Wikipedia</a:t>
            </a:r>
            <a:endParaRPr lang="en-NO"/>
          </a:p>
        </p:txBody>
      </p:sp>
    </p:spTree>
    <p:extLst>
      <p:ext uri="{BB962C8B-B14F-4D97-AF65-F5344CB8AC3E}">
        <p14:creationId xmlns:p14="http://schemas.microsoft.com/office/powerpoint/2010/main" val="14504866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8E16D-1DFF-A54D-A00F-5FBB5640B96A}"/>
              </a:ext>
            </a:extLst>
          </p:cNvPr>
          <p:cNvSpPr>
            <a:spLocks noGrp="1"/>
          </p:cNvSpPr>
          <p:nvPr>
            <p:ph type="title"/>
          </p:nvPr>
        </p:nvSpPr>
        <p:spPr>
          <a:xfrm>
            <a:off x="438150" y="81309"/>
            <a:ext cx="11753850" cy="1325563"/>
          </a:xfrm>
        </p:spPr>
        <p:txBody>
          <a:bodyPr>
            <a:normAutofit fontScale="90000"/>
          </a:bodyPr>
          <a:lstStyle/>
          <a:p>
            <a:r>
              <a:rPr lang="en-NO" dirty="0"/>
              <a:t>Let’s explore the GTEx Portal... </a:t>
            </a:r>
            <a:br>
              <a:rPr lang="en-NO" b="1" dirty="0"/>
            </a:br>
            <a:r>
              <a:rPr lang="en-NO" dirty="0"/>
              <a:t>	Human Gene expression/splicing/eQTL database</a:t>
            </a:r>
          </a:p>
        </p:txBody>
      </p:sp>
      <p:sp>
        <p:nvSpPr>
          <p:cNvPr id="3" name="Content Placeholder 2">
            <a:extLst>
              <a:ext uri="{FF2B5EF4-FFF2-40B4-BE49-F238E27FC236}">
                <a16:creationId xmlns:a16="http://schemas.microsoft.com/office/drawing/2014/main" id="{89778728-2117-D146-AC3F-1C36B12FDE88}"/>
              </a:ext>
            </a:extLst>
          </p:cNvPr>
          <p:cNvSpPr>
            <a:spLocks noGrp="1"/>
          </p:cNvSpPr>
          <p:nvPr>
            <p:ph idx="1"/>
          </p:nvPr>
        </p:nvSpPr>
        <p:spPr>
          <a:xfrm>
            <a:off x="438150" y="1466691"/>
            <a:ext cx="10515600" cy="4351338"/>
          </a:xfrm>
        </p:spPr>
        <p:txBody>
          <a:bodyPr/>
          <a:lstStyle/>
          <a:p>
            <a:endParaRPr lang="en-NO"/>
          </a:p>
          <a:p>
            <a:r>
              <a:rPr lang="en-NO"/>
              <a:t>54 tissues, 948 Donors, 17382 samples</a:t>
            </a:r>
          </a:p>
          <a:p>
            <a:endParaRPr lang="en-NO"/>
          </a:p>
          <a:p>
            <a:endParaRPr lang="en-NO"/>
          </a:p>
          <a:p>
            <a:pPr marL="0" indent="0">
              <a:buNone/>
            </a:pPr>
            <a:endParaRPr lang="en-NO"/>
          </a:p>
          <a:p>
            <a:endParaRPr lang="en-NO"/>
          </a:p>
        </p:txBody>
      </p:sp>
      <p:pic>
        <p:nvPicPr>
          <p:cNvPr id="4" name="Content Placeholder 5" descr="A close up of text on a white background&#10;&#10;Description automatically generated">
            <a:extLst>
              <a:ext uri="{FF2B5EF4-FFF2-40B4-BE49-F238E27FC236}">
                <a16:creationId xmlns:a16="http://schemas.microsoft.com/office/drawing/2014/main" id="{1D8757BF-4B5F-5C4F-93D0-C998F2152179}"/>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803898" y="1347053"/>
            <a:ext cx="4768977" cy="5352933"/>
          </a:xfrm>
          <a:prstGeom prst="rect">
            <a:avLst/>
          </a:prstGeom>
        </p:spPr>
      </p:pic>
      <p:sp>
        <p:nvSpPr>
          <p:cNvPr id="5" name="Slide Number Placeholder 4">
            <a:extLst>
              <a:ext uri="{FF2B5EF4-FFF2-40B4-BE49-F238E27FC236}">
                <a16:creationId xmlns:a16="http://schemas.microsoft.com/office/drawing/2014/main" id="{21A78028-ED47-E94C-B5BE-A4A3F981F576}"/>
              </a:ext>
            </a:extLst>
          </p:cNvPr>
          <p:cNvSpPr>
            <a:spLocks noGrp="1"/>
          </p:cNvSpPr>
          <p:nvPr>
            <p:ph type="sldNum" sz="quarter" idx="12"/>
          </p:nvPr>
        </p:nvSpPr>
        <p:spPr/>
        <p:txBody>
          <a:bodyPr/>
          <a:lstStyle/>
          <a:p>
            <a:fld id="{A52D75DA-15CD-1242-8D03-955FC00DD5AF}" type="slidenum">
              <a:rPr lang="en-NO" smtClean="0"/>
              <a:t>17</a:t>
            </a:fld>
            <a:endParaRPr lang="en-NO"/>
          </a:p>
        </p:txBody>
      </p:sp>
    </p:spTree>
    <p:extLst>
      <p:ext uri="{BB962C8B-B14F-4D97-AF65-F5344CB8AC3E}">
        <p14:creationId xmlns:p14="http://schemas.microsoft.com/office/powerpoint/2010/main" val="156254628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A0EF7-418E-C544-A7C0-149A34BB4E26}"/>
              </a:ext>
            </a:extLst>
          </p:cNvPr>
          <p:cNvSpPr>
            <a:spLocks noGrp="1"/>
          </p:cNvSpPr>
          <p:nvPr>
            <p:ph type="title"/>
          </p:nvPr>
        </p:nvSpPr>
        <p:spPr/>
        <p:txBody>
          <a:bodyPr/>
          <a:lstStyle/>
          <a:p>
            <a:r>
              <a:rPr lang="en-NO" dirty="0"/>
              <a:t>Let’s explore the GTEx Portal... </a:t>
            </a:r>
          </a:p>
        </p:txBody>
      </p:sp>
      <p:pic>
        <p:nvPicPr>
          <p:cNvPr id="7" name="Picture 6" descr="Graphical user interface, text, application, chat or text message&#10;&#10;Description automatically generated">
            <a:extLst>
              <a:ext uri="{FF2B5EF4-FFF2-40B4-BE49-F238E27FC236}">
                <a16:creationId xmlns:a16="http://schemas.microsoft.com/office/drawing/2014/main" id="{114E8B9E-7E9E-A944-B132-6964DF844BB9}"/>
              </a:ext>
            </a:extLst>
          </p:cNvPr>
          <p:cNvPicPr>
            <a:picLocks noChangeAspect="1"/>
          </p:cNvPicPr>
          <p:nvPr/>
        </p:nvPicPr>
        <p:blipFill rotWithShape="1">
          <a:blip r:embed="rId2" cstate="hqprint">
            <a:extLst>
              <a:ext uri="{28A0092B-C50C-407E-A947-70E740481C1C}">
                <a14:useLocalDpi xmlns:a14="http://schemas.microsoft.com/office/drawing/2010/main"/>
              </a:ext>
            </a:extLst>
          </a:blip>
          <a:srcRect/>
          <a:stretch/>
        </p:blipFill>
        <p:spPr>
          <a:xfrm>
            <a:off x="838199" y="1750473"/>
            <a:ext cx="10515601" cy="3315303"/>
          </a:xfrm>
          <a:prstGeom prst="rect">
            <a:avLst/>
          </a:prstGeom>
        </p:spPr>
      </p:pic>
      <p:sp>
        <p:nvSpPr>
          <p:cNvPr id="3" name="Slide Number Placeholder 2">
            <a:extLst>
              <a:ext uri="{FF2B5EF4-FFF2-40B4-BE49-F238E27FC236}">
                <a16:creationId xmlns:a16="http://schemas.microsoft.com/office/drawing/2014/main" id="{EEE27DA9-3E4B-424E-8A15-5FF5729DF3A3}"/>
              </a:ext>
            </a:extLst>
          </p:cNvPr>
          <p:cNvSpPr>
            <a:spLocks noGrp="1"/>
          </p:cNvSpPr>
          <p:nvPr>
            <p:ph type="sldNum" sz="quarter" idx="12"/>
          </p:nvPr>
        </p:nvSpPr>
        <p:spPr/>
        <p:txBody>
          <a:bodyPr/>
          <a:lstStyle/>
          <a:p>
            <a:fld id="{A52D75DA-15CD-1242-8D03-955FC00DD5AF}" type="slidenum">
              <a:rPr lang="en-NO" smtClean="0"/>
              <a:t>18</a:t>
            </a:fld>
            <a:endParaRPr lang="en-NO"/>
          </a:p>
        </p:txBody>
      </p:sp>
      <p:sp>
        <p:nvSpPr>
          <p:cNvPr id="4" name="Rectangle 3">
            <a:extLst>
              <a:ext uri="{FF2B5EF4-FFF2-40B4-BE49-F238E27FC236}">
                <a16:creationId xmlns:a16="http://schemas.microsoft.com/office/drawing/2014/main" id="{A233C087-F691-DF45-9D61-04B6BB40CD14}"/>
              </a:ext>
            </a:extLst>
          </p:cNvPr>
          <p:cNvSpPr/>
          <p:nvPr/>
        </p:nvSpPr>
        <p:spPr>
          <a:xfrm>
            <a:off x="7736779" y="5779716"/>
            <a:ext cx="2952988" cy="369332"/>
          </a:xfrm>
          <a:prstGeom prst="rect">
            <a:avLst/>
          </a:prstGeom>
        </p:spPr>
        <p:txBody>
          <a:bodyPr wrap="none">
            <a:spAutoFit/>
          </a:bodyPr>
          <a:lstStyle/>
          <a:p>
            <a:r>
              <a:rPr lang="en-NO" dirty="0"/>
              <a:t>https://gtexportal.org/home/</a:t>
            </a:r>
          </a:p>
        </p:txBody>
      </p:sp>
    </p:spTree>
    <p:extLst>
      <p:ext uri="{BB962C8B-B14F-4D97-AF65-F5344CB8AC3E}">
        <p14:creationId xmlns:p14="http://schemas.microsoft.com/office/powerpoint/2010/main" val="22934898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4" descr="Diagram&#10;&#10;Description automatically generated">
            <a:extLst>
              <a:ext uri="{FF2B5EF4-FFF2-40B4-BE49-F238E27FC236}">
                <a16:creationId xmlns:a16="http://schemas.microsoft.com/office/drawing/2014/main" id="{E9AA5101-57AD-884C-BC6F-877F34168ADD}"/>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891654" y="5640"/>
            <a:ext cx="3209498" cy="7046751"/>
          </a:xfrm>
          <a:prstGeom prst="rect">
            <a:avLst/>
          </a:prstGeom>
        </p:spPr>
      </p:pic>
      <p:sp>
        <p:nvSpPr>
          <p:cNvPr id="6" name="Rounded Rectangle 5">
            <a:extLst>
              <a:ext uri="{FF2B5EF4-FFF2-40B4-BE49-F238E27FC236}">
                <a16:creationId xmlns:a16="http://schemas.microsoft.com/office/drawing/2014/main" id="{99AE3C6B-C83A-C840-844F-F2335BE8C658}"/>
              </a:ext>
            </a:extLst>
          </p:cNvPr>
          <p:cNvSpPr/>
          <p:nvPr/>
        </p:nvSpPr>
        <p:spPr>
          <a:xfrm>
            <a:off x="2814638" y="3529016"/>
            <a:ext cx="2357437" cy="1543050"/>
          </a:xfrm>
          <a:prstGeom prst="roundRect">
            <a:avLst/>
          </a:prstGeom>
          <a:noFill/>
          <a:ln w="57150">
            <a:solidFill>
              <a:schemeClr val="accent5"/>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NO"/>
          </a:p>
        </p:txBody>
      </p:sp>
      <p:sp>
        <p:nvSpPr>
          <p:cNvPr id="7" name="Rounded Rectangle 6">
            <a:extLst>
              <a:ext uri="{FF2B5EF4-FFF2-40B4-BE49-F238E27FC236}">
                <a16:creationId xmlns:a16="http://schemas.microsoft.com/office/drawing/2014/main" id="{805490F6-EAC6-DC48-B70A-49DEDD2BE829}"/>
              </a:ext>
            </a:extLst>
          </p:cNvPr>
          <p:cNvSpPr/>
          <p:nvPr/>
        </p:nvSpPr>
        <p:spPr>
          <a:xfrm>
            <a:off x="2814637" y="5072066"/>
            <a:ext cx="2886076" cy="1105792"/>
          </a:xfrm>
          <a:prstGeom prst="roundRect">
            <a:avLst/>
          </a:prstGeom>
          <a:noFill/>
          <a:ln w="57150">
            <a:solidFill>
              <a:schemeClr val="accent5"/>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NO"/>
          </a:p>
        </p:txBody>
      </p:sp>
      <p:sp>
        <p:nvSpPr>
          <p:cNvPr id="9" name="TextBox 8">
            <a:extLst>
              <a:ext uri="{FF2B5EF4-FFF2-40B4-BE49-F238E27FC236}">
                <a16:creationId xmlns:a16="http://schemas.microsoft.com/office/drawing/2014/main" id="{9638E2A1-0B9C-7A43-A32D-E8D9CAC2198F}"/>
              </a:ext>
            </a:extLst>
          </p:cNvPr>
          <p:cNvSpPr txBox="1"/>
          <p:nvPr/>
        </p:nvSpPr>
        <p:spPr>
          <a:xfrm>
            <a:off x="7671260" y="3464256"/>
            <a:ext cx="1111202" cy="523220"/>
          </a:xfrm>
          <a:prstGeom prst="rect">
            <a:avLst/>
          </a:prstGeom>
          <a:noFill/>
        </p:spPr>
        <p:txBody>
          <a:bodyPr wrap="none" rtlCol="0">
            <a:spAutoFit/>
          </a:bodyPr>
          <a:lstStyle/>
          <a:p>
            <a:r>
              <a:rPr lang="en-NO" sz="2800" b="1"/>
              <a:t>Genes</a:t>
            </a:r>
          </a:p>
        </p:txBody>
      </p:sp>
      <p:sp>
        <p:nvSpPr>
          <p:cNvPr id="11" name="TextBox 10">
            <a:extLst>
              <a:ext uri="{FF2B5EF4-FFF2-40B4-BE49-F238E27FC236}">
                <a16:creationId xmlns:a16="http://schemas.microsoft.com/office/drawing/2014/main" id="{1FAE8EAB-AFDD-834D-A796-BA50AA1A8984}"/>
              </a:ext>
            </a:extLst>
          </p:cNvPr>
          <p:cNvSpPr txBox="1"/>
          <p:nvPr/>
        </p:nvSpPr>
        <p:spPr>
          <a:xfrm>
            <a:off x="2991219" y="6415294"/>
            <a:ext cx="1103187" cy="461665"/>
          </a:xfrm>
          <a:prstGeom prst="rect">
            <a:avLst/>
          </a:prstGeom>
          <a:noFill/>
        </p:spPr>
        <p:txBody>
          <a:bodyPr wrap="none" rtlCol="0">
            <a:spAutoFit/>
          </a:bodyPr>
          <a:lstStyle/>
          <a:p>
            <a:r>
              <a:rPr lang="en-NO" sz="2400" b="1"/>
              <a:t>Tissues</a:t>
            </a:r>
          </a:p>
        </p:txBody>
      </p:sp>
      <p:sp>
        <p:nvSpPr>
          <p:cNvPr id="12" name="Right Brace 11">
            <a:extLst>
              <a:ext uri="{FF2B5EF4-FFF2-40B4-BE49-F238E27FC236}">
                <a16:creationId xmlns:a16="http://schemas.microsoft.com/office/drawing/2014/main" id="{A2C55F66-6252-264D-850F-EF0D83F80DE8}"/>
              </a:ext>
            </a:extLst>
          </p:cNvPr>
          <p:cNvSpPr/>
          <p:nvPr/>
        </p:nvSpPr>
        <p:spPr>
          <a:xfrm>
            <a:off x="7291188" y="1211266"/>
            <a:ext cx="380072" cy="5029200"/>
          </a:xfrm>
          <a:prstGeom prst="rightBrace">
            <a:avLst/>
          </a:prstGeom>
          <a:ln w="57150"/>
        </p:spPr>
        <p:style>
          <a:lnRef idx="1">
            <a:schemeClr val="dk1"/>
          </a:lnRef>
          <a:fillRef idx="0">
            <a:schemeClr val="dk1"/>
          </a:fillRef>
          <a:effectRef idx="0">
            <a:schemeClr val="dk1"/>
          </a:effectRef>
          <a:fontRef idx="minor">
            <a:schemeClr val="tx1"/>
          </a:fontRef>
        </p:style>
        <p:txBody>
          <a:bodyPr rtlCol="0" anchor="ctr"/>
          <a:lstStyle/>
          <a:p>
            <a:pPr algn="ctr"/>
            <a:endParaRPr lang="en-NO"/>
          </a:p>
        </p:txBody>
      </p:sp>
      <p:sp>
        <p:nvSpPr>
          <p:cNvPr id="13" name="TextBox 12">
            <a:extLst>
              <a:ext uri="{FF2B5EF4-FFF2-40B4-BE49-F238E27FC236}">
                <a16:creationId xmlns:a16="http://schemas.microsoft.com/office/drawing/2014/main" id="{55998406-8C60-B443-BA6D-143E20692CD6}"/>
              </a:ext>
            </a:extLst>
          </p:cNvPr>
          <p:cNvSpPr txBox="1"/>
          <p:nvPr/>
        </p:nvSpPr>
        <p:spPr>
          <a:xfrm>
            <a:off x="441186" y="1532570"/>
            <a:ext cx="3771900" cy="830997"/>
          </a:xfrm>
          <a:prstGeom prst="rect">
            <a:avLst/>
          </a:prstGeom>
          <a:noFill/>
        </p:spPr>
        <p:txBody>
          <a:bodyPr wrap="square" rtlCol="0">
            <a:spAutoFit/>
          </a:bodyPr>
          <a:lstStyle/>
          <a:p>
            <a:r>
              <a:rPr lang="en-NO" sz="2400" b="1" dirty="0"/>
              <a:t>Housekeeping genes</a:t>
            </a:r>
          </a:p>
          <a:p>
            <a:r>
              <a:rPr lang="en-NO" sz="2400" b="1" dirty="0"/>
              <a:t>(expressed everywhare)</a:t>
            </a:r>
          </a:p>
        </p:txBody>
      </p:sp>
      <p:sp>
        <p:nvSpPr>
          <p:cNvPr id="14" name="Rounded Rectangle 13">
            <a:extLst>
              <a:ext uri="{FF2B5EF4-FFF2-40B4-BE49-F238E27FC236}">
                <a16:creationId xmlns:a16="http://schemas.microsoft.com/office/drawing/2014/main" id="{3B8589D2-80A4-294C-90F2-70A0BAC7A57F}"/>
              </a:ext>
            </a:extLst>
          </p:cNvPr>
          <p:cNvSpPr/>
          <p:nvPr/>
        </p:nvSpPr>
        <p:spPr>
          <a:xfrm>
            <a:off x="3660015" y="1260621"/>
            <a:ext cx="3631173" cy="2203634"/>
          </a:xfrm>
          <a:prstGeom prst="roundRect">
            <a:avLst/>
          </a:prstGeom>
          <a:noFill/>
          <a:ln w="57150">
            <a:solidFill>
              <a:schemeClr val="accent5"/>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NO"/>
          </a:p>
        </p:txBody>
      </p:sp>
      <p:sp>
        <p:nvSpPr>
          <p:cNvPr id="15" name="TextBox 14">
            <a:extLst>
              <a:ext uri="{FF2B5EF4-FFF2-40B4-BE49-F238E27FC236}">
                <a16:creationId xmlns:a16="http://schemas.microsoft.com/office/drawing/2014/main" id="{97C0B832-80ED-8843-A532-FB9AE1B3A9AE}"/>
              </a:ext>
            </a:extLst>
          </p:cNvPr>
          <p:cNvSpPr txBox="1"/>
          <p:nvPr/>
        </p:nvSpPr>
        <p:spPr>
          <a:xfrm>
            <a:off x="597925" y="3656439"/>
            <a:ext cx="3771900" cy="830997"/>
          </a:xfrm>
          <a:prstGeom prst="rect">
            <a:avLst/>
          </a:prstGeom>
          <a:noFill/>
        </p:spPr>
        <p:txBody>
          <a:bodyPr wrap="square" rtlCol="0">
            <a:spAutoFit/>
          </a:bodyPr>
          <a:lstStyle/>
          <a:p>
            <a:r>
              <a:rPr lang="en-NO" sz="2400" b="1" dirty="0"/>
              <a:t>Muscle-specific</a:t>
            </a:r>
            <a:br>
              <a:rPr lang="en-NO" sz="2400" b="1" dirty="0"/>
            </a:br>
            <a:r>
              <a:rPr lang="en-NO" sz="2400" b="1" dirty="0"/>
              <a:t>highly expressed genes</a:t>
            </a:r>
          </a:p>
        </p:txBody>
      </p:sp>
      <p:sp>
        <p:nvSpPr>
          <p:cNvPr id="16" name="TextBox 15">
            <a:extLst>
              <a:ext uri="{FF2B5EF4-FFF2-40B4-BE49-F238E27FC236}">
                <a16:creationId xmlns:a16="http://schemas.microsoft.com/office/drawing/2014/main" id="{5602F828-61C6-5348-A6A9-507838157A50}"/>
              </a:ext>
            </a:extLst>
          </p:cNvPr>
          <p:cNvSpPr txBox="1"/>
          <p:nvPr/>
        </p:nvSpPr>
        <p:spPr>
          <a:xfrm>
            <a:off x="497908" y="5071156"/>
            <a:ext cx="3771900" cy="830997"/>
          </a:xfrm>
          <a:prstGeom prst="rect">
            <a:avLst/>
          </a:prstGeom>
          <a:noFill/>
        </p:spPr>
        <p:txBody>
          <a:bodyPr wrap="square" rtlCol="0">
            <a:spAutoFit/>
          </a:bodyPr>
          <a:lstStyle/>
          <a:p>
            <a:r>
              <a:rPr lang="en-NO" sz="2400" b="1" i="1"/>
              <a:t>Muscle and heart </a:t>
            </a:r>
            <a:r>
              <a:rPr lang="en-NO" sz="2400" b="1"/>
              <a:t>-specific</a:t>
            </a:r>
            <a:br>
              <a:rPr lang="en-NO" sz="2400" b="1"/>
            </a:br>
            <a:r>
              <a:rPr lang="en-NO" sz="2400" b="1"/>
              <a:t> highly expressed  genes</a:t>
            </a:r>
          </a:p>
        </p:txBody>
      </p:sp>
      <p:sp>
        <p:nvSpPr>
          <p:cNvPr id="17" name="Right Arrow 16">
            <a:extLst>
              <a:ext uri="{FF2B5EF4-FFF2-40B4-BE49-F238E27FC236}">
                <a16:creationId xmlns:a16="http://schemas.microsoft.com/office/drawing/2014/main" id="{FF6CCF8E-B662-4246-B0FC-233FEFD02F0E}"/>
              </a:ext>
            </a:extLst>
          </p:cNvPr>
          <p:cNvSpPr/>
          <p:nvPr/>
        </p:nvSpPr>
        <p:spPr>
          <a:xfrm>
            <a:off x="4149357" y="6544799"/>
            <a:ext cx="330762" cy="270156"/>
          </a:xfrm>
          <a:prstGeom prst="rightArrow">
            <a:avLst/>
          </a:prstGeom>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NO"/>
          </a:p>
        </p:txBody>
      </p:sp>
      <p:sp>
        <p:nvSpPr>
          <p:cNvPr id="18" name="TextBox 17">
            <a:extLst>
              <a:ext uri="{FF2B5EF4-FFF2-40B4-BE49-F238E27FC236}">
                <a16:creationId xmlns:a16="http://schemas.microsoft.com/office/drawing/2014/main" id="{37984D54-C9A9-594D-AD21-CBF2DE07203F}"/>
              </a:ext>
            </a:extLst>
          </p:cNvPr>
          <p:cNvSpPr txBox="1"/>
          <p:nvPr/>
        </p:nvSpPr>
        <p:spPr>
          <a:xfrm>
            <a:off x="6781197" y="86900"/>
            <a:ext cx="3767122" cy="461665"/>
          </a:xfrm>
          <a:prstGeom prst="rect">
            <a:avLst/>
          </a:prstGeom>
          <a:noFill/>
        </p:spPr>
        <p:txBody>
          <a:bodyPr wrap="none" rtlCol="0">
            <a:spAutoFit/>
          </a:bodyPr>
          <a:lstStyle/>
          <a:p>
            <a:r>
              <a:rPr lang="en-NO" sz="2400" b="1" dirty="0"/>
              <a:t>TPM – blue=high expression</a:t>
            </a:r>
          </a:p>
        </p:txBody>
      </p:sp>
      <p:sp>
        <p:nvSpPr>
          <p:cNvPr id="19" name="TextBox 18">
            <a:extLst>
              <a:ext uri="{FF2B5EF4-FFF2-40B4-BE49-F238E27FC236}">
                <a16:creationId xmlns:a16="http://schemas.microsoft.com/office/drawing/2014/main" id="{059A9A8B-1783-AC49-AC45-CC538D07F975}"/>
              </a:ext>
            </a:extLst>
          </p:cNvPr>
          <p:cNvSpPr txBox="1"/>
          <p:nvPr/>
        </p:nvSpPr>
        <p:spPr>
          <a:xfrm>
            <a:off x="1143118" y="6157909"/>
            <a:ext cx="1473352" cy="461665"/>
          </a:xfrm>
          <a:prstGeom prst="rect">
            <a:avLst/>
          </a:prstGeom>
          <a:noFill/>
        </p:spPr>
        <p:txBody>
          <a:bodyPr wrap="none" rtlCol="0">
            <a:spAutoFit/>
          </a:bodyPr>
          <a:lstStyle/>
          <a:p>
            <a:r>
              <a:rPr lang="en-NO" sz="2400" b="1"/>
              <a:t>CKM gene</a:t>
            </a:r>
          </a:p>
        </p:txBody>
      </p:sp>
      <p:sp>
        <p:nvSpPr>
          <p:cNvPr id="2" name="Slide Number Placeholder 1">
            <a:extLst>
              <a:ext uri="{FF2B5EF4-FFF2-40B4-BE49-F238E27FC236}">
                <a16:creationId xmlns:a16="http://schemas.microsoft.com/office/drawing/2014/main" id="{BF40ED7A-31CD-0349-A658-5D6E13ED3EEB}"/>
              </a:ext>
            </a:extLst>
          </p:cNvPr>
          <p:cNvSpPr>
            <a:spLocks noGrp="1"/>
          </p:cNvSpPr>
          <p:nvPr>
            <p:ph type="sldNum" sz="quarter" idx="12"/>
          </p:nvPr>
        </p:nvSpPr>
        <p:spPr/>
        <p:txBody>
          <a:bodyPr/>
          <a:lstStyle/>
          <a:p>
            <a:fld id="{A52D75DA-15CD-1242-8D03-955FC00DD5AF}" type="slidenum">
              <a:rPr lang="en-NO" smtClean="0"/>
              <a:t>19</a:t>
            </a:fld>
            <a:endParaRPr lang="en-NO"/>
          </a:p>
        </p:txBody>
      </p:sp>
      <p:sp>
        <p:nvSpPr>
          <p:cNvPr id="20" name="TextBox 19">
            <a:extLst>
              <a:ext uri="{FF2B5EF4-FFF2-40B4-BE49-F238E27FC236}">
                <a16:creationId xmlns:a16="http://schemas.microsoft.com/office/drawing/2014/main" id="{6EB1A7AF-D32B-DE44-80EB-6184D613C1DA}"/>
              </a:ext>
            </a:extLst>
          </p:cNvPr>
          <p:cNvSpPr txBox="1"/>
          <p:nvPr/>
        </p:nvSpPr>
        <p:spPr>
          <a:xfrm>
            <a:off x="441186" y="167357"/>
            <a:ext cx="3771900" cy="830997"/>
          </a:xfrm>
          <a:prstGeom prst="rect">
            <a:avLst/>
          </a:prstGeom>
          <a:solidFill>
            <a:schemeClr val="bg1">
              <a:lumMod val="85000"/>
            </a:schemeClr>
          </a:solidFill>
        </p:spPr>
        <p:txBody>
          <a:bodyPr wrap="square" rtlCol="0">
            <a:spAutoFit/>
          </a:bodyPr>
          <a:lstStyle/>
          <a:p>
            <a:r>
              <a:rPr lang="en-NO" sz="2400" b="1" dirty="0"/>
              <a:t>Example: highly expressed genes in muscle</a:t>
            </a:r>
          </a:p>
        </p:txBody>
      </p:sp>
    </p:spTree>
    <p:extLst>
      <p:ext uri="{BB962C8B-B14F-4D97-AF65-F5344CB8AC3E}">
        <p14:creationId xmlns:p14="http://schemas.microsoft.com/office/powerpoint/2010/main" val="613383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FB37E89-8542-304B-B5F0-67506BB11339}"/>
              </a:ext>
            </a:extLst>
          </p:cNvPr>
          <p:cNvSpPr>
            <a:spLocks noGrp="1"/>
          </p:cNvSpPr>
          <p:nvPr>
            <p:ph type="sldNum" sz="quarter" idx="12"/>
          </p:nvPr>
        </p:nvSpPr>
        <p:spPr/>
        <p:txBody>
          <a:bodyPr/>
          <a:lstStyle/>
          <a:p>
            <a:fld id="{018809A1-4FE3-284C-833F-1F41837DA958}" type="slidenum">
              <a:rPr lang="en-US" smtClean="0"/>
              <a:t>2</a:t>
            </a:fld>
            <a:endParaRPr lang="en-US"/>
          </a:p>
        </p:txBody>
      </p:sp>
      <p:sp>
        <p:nvSpPr>
          <p:cNvPr id="5" name="TextBox 4">
            <a:extLst>
              <a:ext uri="{FF2B5EF4-FFF2-40B4-BE49-F238E27FC236}">
                <a16:creationId xmlns:a16="http://schemas.microsoft.com/office/drawing/2014/main" id="{00AD7907-AE55-744B-BAFC-83D9AF00B4CD}"/>
              </a:ext>
            </a:extLst>
          </p:cNvPr>
          <p:cNvSpPr txBox="1"/>
          <p:nvPr/>
        </p:nvSpPr>
        <p:spPr>
          <a:xfrm>
            <a:off x="475488" y="1418971"/>
            <a:ext cx="10776204" cy="3349507"/>
          </a:xfrm>
          <a:prstGeom prst="rect">
            <a:avLst/>
          </a:prstGeom>
          <a:noFill/>
        </p:spPr>
        <p:txBody>
          <a:bodyPr wrap="square" rtlCol="0">
            <a:spAutoFit/>
          </a:bodyPr>
          <a:lstStyle/>
          <a:p>
            <a:pPr marL="457200" indent="-457200">
              <a:lnSpc>
                <a:spcPct val="150000"/>
              </a:lnSpc>
              <a:buFont typeface="Arial" panose="020B0604020202020204" pitchFamily="34" charset="0"/>
              <a:buChar char="•"/>
            </a:pPr>
            <a:endParaRPr lang="en-US" sz="2800" b="1" dirty="0"/>
          </a:p>
          <a:p>
            <a:pPr>
              <a:lnSpc>
                <a:spcPct val="150000"/>
              </a:lnSpc>
            </a:pPr>
            <a:r>
              <a:rPr lang="en-US" sz="3200" b="1" dirty="0"/>
              <a:t>We will learn about:</a:t>
            </a:r>
            <a:endParaRPr lang="en-US" sz="2800" dirty="0"/>
          </a:p>
          <a:p>
            <a:pPr marL="285750" indent="-285750">
              <a:lnSpc>
                <a:spcPct val="150000"/>
              </a:lnSpc>
              <a:buFont typeface="Arial" panose="020B0604020202020204" pitchFamily="34" charset="0"/>
              <a:buChar char="•"/>
            </a:pPr>
            <a:r>
              <a:rPr lang="en-US" sz="2800" dirty="0"/>
              <a:t>Methods and significance of RNA sequencing</a:t>
            </a:r>
          </a:p>
          <a:p>
            <a:pPr marL="285750" indent="-285750">
              <a:lnSpc>
                <a:spcPct val="150000"/>
              </a:lnSpc>
              <a:buFont typeface="Arial" panose="020B0604020202020204" pitchFamily="34" charset="0"/>
              <a:buChar char="•"/>
            </a:pPr>
            <a:r>
              <a:rPr lang="en-US" sz="2800" dirty="0"/>
              <a:t>How to analyze genetic variants </a:t>
            </a:r>
            <a:br>
              <a:rPr lang="en-US" sz="2800" dirty="0"/>
            </a:br>
            <a:r>
              <a:rPr lang="en-US" sz="2800" dirty="0"/>
              <a:t>that are associated with gene expression (</a:t>
            </a:r>
            <a:r>
              <a:rPr lang="en-US" sz="2800" dirty="0" err="1"/>
              <a:t>eQTL</a:t>
            </a:r>
            <a:r>
              <a:rPr lang="en-US" sz="2800" dirty="0"/>
              <a:t>, expression QTL)</a:t>
            </a:r>
          </a:p>
        </p:txBody>
      </p:sp>
      <p:sp>
        <p:nvSpPr>
          <p:cNvPr id="2" name="Rectangle 1">
            <a:extLst>
              <a:ext uri="{FF2B5EF4-FFF2-40B4-BE49-F238E27FC236}">
                <a16:creationId xmlns:a16="http://schemas.microsoft.com/office/drawing/2014/main" id="{051CBA49-BCE7-1443-817B-F4228B44F537}"/>
              </a:ext>
            </a:extLst>
          </p:cNvPr>
          <p:cNvSpPr/>
          <p:nvPr/>
        </p:nvSpPr>
        <p:spPr>
          <a:xfrm>
            <a:off x="3662449" y="587974"/>
            <a:ext cx="5112362" cy="830997"/>
          </a:xfrm>
          <a:prstGeom prst="rect">
            <a:avLst/>
          </a:prstGeom>
        </p:spPr>
        <p:txBody>
          <a:bodyPr wrap="none">
            <a:spAutoFit/>
          </a:bodyPr>
          <a:lstStyle/>
          <a:p>
            <a:r>
              <a:rPr lang="en-US" sz="4800" b="1"/>
              <a:t>Learning Outcomes</a:t>
            </a:r>
            <a:endParaRPr lang="en-US" sz="4800"/>
          </a:p>
        </p:txBody>
      </p:sp>
    </p:spTree>
    <p:extLst>
      <p:ext uri="{BB962C8B-B14F-4D97-AF65-F5344CB8AC3E}">
        <p14:creationId xmlns:p14="http://schemas.microsoft.com/office/powerpoint/2010/main" val="10957252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1212D1-F18E-8546-9DF3-C89E6CC03AF3}"/>
              </a:ext>
            </a:extLst>
          </p:cNvPr>
          <p:cNvSpPr>
            <a:spLocks noGrp="1"/>
          </p:cNvSpPr>
          <p:nvPr>
            <p:ph type="title"/>
          </p:nvPr>
        </p:nvSpPr>
        <p:spPr/>
        <p:txBody>
          <a:bodyPr/>
          <a:lstStyle/>
          <a:p>
            <a:endParaRPr lang="en-NO"/>
          </a:p>
        </p:txBody>
      </p:sp>
      <p:pic>
        <p:nvPicPr>
          <p:cNvPr id="5" name="Content Placeholder 4" descr="Graphical user interface, text, application&#10;&#10;Description automatically generated">
            <a:extLst>
              <a:ext uri="{FF2B5EF4-FFF2-40B4-BE49-F238E27FC236}">
                <a16:creationId xmlns:a16="http://schemas.microsoft.com/office/drawing/2014/main" id="{B295AE06-A7E1-EC4A-9B28-16BC97FC0386}"/>
              </a:ext>
            </a:extLst>
          </p:cNvPr>
          <p:cNvPicPr>
            <a:picLocks noGrp="1" noChangeAspect="1"/>
          </p:cNvPicPr>
          <p:nvPr>
            <p:ph idx="1"/>
          </p:nvPr>
        </p:nvPicPr>
        <p:blipFill>
          <a:blip r:embed="rId2" cstate="screen">
            <a:extLst>
              <a:ext uri="{28A0092B-C50C-407E-A947-70E740481C1C}">
                <a14:useLocalDpi xmlns:a14="http://schemas.microsoft.com/office/drawing/2010/main"/>
              </a:ext>
            </a:extLst>
          </a:blip>
          <a:stretch>
            <a:fillRect/>
          </a:stretch>
        </p:blipFill>
        <p:spPr>
          <a:xfrm>
            <a:off x="838200" y="2891693"/>
            <a:ext cx="10515600" cy="2219201"/>
          </a:xfrm>
        </p:spPr>
      </p:pic>
      <p:pic>
        <p:nvPicPr>
          <p:cNvPr id="7" name="Picture 6" descr="Graphical user interface&#10;&#10;Description automatically generated">
            <a:extLst>
              <a:ext uri="{FF2B5EF4-FFF2-40B4-BE49-F238E27FC236}">
                <a16:creationId xmlns:a16="http://schemas.microsoft.com/office/drawing/2014/main" id="{26B18C4D-0B19-424A-98C4-F5A40CFF8487}"/>
              </a:ext>
            </a:extLst>
          </p:cNvPr>
          <p:cNvPicPr>
            <a:picLocks noChangeAspect="1"/>
          </p:cNvPicPr>
          <p:nvPr/>
        </p:nvPicPr>
        <p:blipFill>
          <a:blip r:embed="rId3"/>
          <a:stretch>
            <a:fillRect/>
          </a:stretch>
        </p:blipFill>
        <p:spPr>
          <a:xfrm>
            <a:off x="483236" y="0"/>
            <a:ext cx="11225528" cy="6858000"/>
          </a:xfrm>
          <a:prstGeom prst="rect">
            <a:avLst/>
          </a:prstGeom>
        </p:spPr>
      </p:pic>
      <p:sp>
        <p:nvSpPr>
          <p:cNvPr id="3" name="Slide Number Placeholder 2">
            <a:extLst>
              <a:ext uri="{FF2B5EF4-FFF2-40B4-BE49-F238E27FC236}">
                <a16:creationId xmlns:a16="http://schemas.microsoft.com/office/drawing/2014/main" id="{D0CA5083-FB74-EB48-812A-11C6DF6C138B}"/>
              </a:ext>
            </a:extLst>
          </p:cNvPr>
          <p:cNvSpPr>
            <a:spLocks noGrp="1"/>
          </p:cNvSpPr>
          <p:nvPr>
            <p:ph type="sldNum" sz="quarter" idx="12"/>
          </p:nvPr>
        </p:nvSpPr>
        <p:spPr/>
        <p:txBody>
          <a:bodyPr/>
          <a:lstStyle/>
          <a:p>
            <a:fld id="{A52D75DA-15CD-1242-8D03-955FC00DD5AF}" type="slidenum">
              <a:rPr lang="en-NO" smtClean="0"/>
              <a:t>20</a:t>
            </a:fld>
            <a:endParaRPr lang="en-NO"/>
          </a:p>
        </p:txBody>
      </p:sp>
    </p:spTree>
    <p:extLst>
      <p:ext uri="{BB962C8B-B14F-4D97-AF65-F5344CB8AC3E}">
        <p14:creationId xmlns:p14="http://schemas.microsoft.com/office/powerpoint/2010/main" val="18473203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9F90B-FA00-344E-BAD5-A1C87146A96E}"/>
              </a:ext>
            </a:extLst>
          </p:cNvPr>
          <p:cNvSpPr>
            <a:spLocks noGrp="1"/>
          </p:cNvSpPr>
          <p:nvPr>
            <p:ph type="title"/>
          </p:nvPr>
        </p:nvSpPr>
        <p:spPr>
          <a:xfrm>
            <a:off x="838200" y="0"/>
            <a:ext cx="10515600" cy="1325563"/>
          </a:xfrm>
        </p:spPr>
        <p:txBody>
          <a:bodyPr>
            <a:normAutofit fontScale="90000"/>
          </a:bodyPr>
          <a:lstStyle/>
          <a:p>
            <a:r>
              <a:rPr lang="en-NO" dirty="0"/>
              <a:t>Example – </a:t>
            </a:r>
            <a:br>
              <a:rPr lang="en-NO" dirty="0"/>
            </a:br>
            <a:r>
              <a:rPr lang="en-NO" sz="3600" dirty="0"/>
              <a:t>CKMT1A gene expression and a variant at chr5:43504700</a:t>
            </a:r>
          </a:p>
        </p:txBody>
      </p:sp>
      <p:pic>
        <p:nvPicPr>
          <p:cNvPr id="5" name="Content Placeholder 4" descr="Graphical user interface, application&#10;&#10;Description automatically generated">
            <a:extLst>
              <a:ext uri="{FF2B5EF4-FFF2-40B4-BE49-F238E27FC236}">
                <a16:creationId xmlns:a16="http://schemas.microsoft.com/office/drawing/2014/main" id="{B09E1EEB-FE99-CB4A-BA9D-772315CCA1EA}"/>
              </a:ext>
            </a:extLst>
          </p:cNvPr>
          <p:cNvPicPr>
            <a:picLocks noGrp="1" noChangeAspect="1"/>
          </p:cNvPicPr>
          <p:nvPr>
            <p:ph idx="1"/>
          </p:nvPr>
        </p:nvPicPr>
        <p:blipFill rotWithShape="1">
          <a:blip r:embed="rId2" cstate="screen">
            <a:extLst>
              <a:ext uri="{28A0092B-C50C-407E-A947-70E740481C1C}">
                <a14:useLocalDpi xmlns:a14="http://schemas.microsoft.com/office/drawing/2010/main"/>
              </a:ext>
            </a:extLst>
          </a:blip>
          <a:srcRect b="-2868"/>
          <a:stretch/>
        </p:blipFill>
        <p:spPr>
          <a:xfrm>
            <a:off x="557462" y="1106770"/>
            <a:ext cx="11077075" cy="5751230"/>
          </a:xfrm>
        </p:spPr>
      </p:pic>
      <p:sp>
        <p:nvSpPr>
          <p:cNvPr id="3" name="Slide Number Placeholder 2">
            <a:extLst>
              <a:ext uri="{FF2B5EF4-FFF2-40B4-BE49-F238E27FC236}">
                <a16:creationId xmlns:a16="http://schemas.microsoft.com/office/drawing/2014/main" id="{91E3BF83-1FB3-B147-AD4D-96E533C463FE}"/>
              </a:ext>
            </a:extLst>
          </p:cNvPr>
          <p:cNvSpPr>
            <a:spLocks noGrp="1"/>
          </p:cNvSpPr>
          <p:nvPr>
            <p:ph type="sldNum" sz="quarter" idx="12"/>
          </p:nvPr>
        </p:nvSpPr>
        <p:spPr/>
        <p:txBody>
          <a:bodyPr/>
          <a:lstStyle/>
          <a:p>
            <a:fld id="{A52D75DA-15CD-1242-8D03-955FC00DD5AF}" type="slidenum">
              <a:rPr lang="en-NO" smtClean="0"/>
              <a:t>21</a:t>
            </a:fld>
            <a:endParaRPr lang="en-NO"/>
          </a:p>
        </p:txBody>
      </p:sp>
    </p:spTree>
    <p:extLst>
      <p:ext uri="{BB962C8B-B14F-4D97-AF65-F5344CB8AC3E}">
        <p14:creationId xmlns:p14="http://schemas.microsoft.com/office/powerpoint/2010/main" val="97785345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FB37E89-8542-304B-B5F0-67506BB11339}"/>
              </a:ext>
            </a:extLst>
          </p:cNvPr>
          <p:cNvSpPr>
            <a:spLocks noGrp="1"/>
          </p:cNvSpPr>
          <p:nvPr>
            <p:ph type="sldNum" sz="quarter" idx="12"/>
          </p:nvPr>
        </p:nvSpPr>
        <p:spPr/>
        <p:txBody>
          <a:bodyPr/>
          <a:lstStyle/>
          <a:p>
            <a:fld id="{018809A1-4FE3-284C-833F-1F41837DA958}" type="slidenum">
              <a:rPr lang="en-US" smtClean="0"/>
              <a:t>22</a:t>
            </a:fld>
            <a:endParaRPr lang="en-US"/>
          </a:p>
        </p:txBody>
      </p:sp>
      <p:sp>
        <p:nvSpPr>
          <p:cNvPr id="2" name="Rectangle 1">
            <a:extLst>
              <a:ext uri="{FF2B5EF4-FFF2-40B4-BE49-F238E27FC236}">
                <a16:creationId xmlns:a16="http://schemas.microsoft.com/office/drawing/2014/main" id="{051CBA49-BCE7-1443-817B-F4228B44F537}"/>
              </a:ext>
            </a:extLst>
          </p:cNvPr>
          <p:cNvSpPr/>
          <p:nvPr/>
        </p:nvSpPr>
        <p:spPr>
          <a:xfrm>
            <a:off x="3684635" y="3013501"/>
            <a:ext cx="4822730" cy="830997"/>
          </a:xfrm>
          <a:prstGeom prst="rect">
            <a:avLst/>
          </a:prstGeom>
        </p:spPr>
        <p:txBody>
          <a:bodyPr wrap="none">
            <a:spAutoFit/>
          </a:bodyPr>
          <a:lstStyle/>
          <a:p>
            <a:r>
              <a:rPr lang="en-US" sz="4800" b="1" dirty="0"/>
              <a:t>Hands-on exercise</a:t>
            </a:r>
          </a:p>
        </p:txBody>
      </p:sp>
    </p:spTree>
    <p:extLst>
      <p:ext uri="{BB962C8B-B14F-4D97-AF65-F5344CB8AC3E}">
        <p14:creationId xmlns:p14="http://schemas.microsoft.com/office/powerpoint/2010/main" val="2242451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61A7F-D8C5-60E2-2BC2-910BEEA295E8}"/>
              </a:ext>
            </a:extLst>
          </p:cNvPr>
          <p:cNvSpPr>
            <a:spLocks noGrp="1"/>
          </p:cNvSpPr>
          <p:nvPr>
            <p:ph type="title"/>
          </p:nvPr>
        </p:nvSpPr>
        <p:spPr/>
        <p:txBody>
          <a:bodyPr/>
          <a:lstStyle/>
          <a:p>
            <a:r>
              <a:rPr lang="en-US" dirty="0"/>
              <a:t>Discussion Review</a:t>
            </a:r>
          </a:p>
        </p:txBody>
      </p:sp>
      <p:sp>
        <p:nvSpPr>
          <p:cNvPr id="3" name="Content Placeholder 2">
            <a:extLst>
              <a:ext uri="{FF2B5EF4-FFF2-40B4-BE49-F238E27FC236}">
                <a16:creationId xmlns:a16="http://schemas.microsoft.com/office/drawing/2014/main" id="{EC5BAF66-9770-25DD-30E3-ADF13B2DB6F0}"/>
              </a:ext>
            </a:extLst>
          </p:cNvPr>
          <p:cNvSpPr>
            <a:spLocks noGrp="1"/>
          </p:cNvSpPr>
          <p:nvPr>
            <p:ph idx="1"/>
          </p:nvPr>
        </p:nvSpPr>
        <p:spPr>
          <a:xfrm>
            <a:off x="838200" y="1825625"/>
            <a:ext cx="10515600" cy="1325563"/>
          </a:xfrm>
        </p:spPr>
        <p:txBody>
          <a:bodyPr>
            <a:normAutofit/>
          </a:bodyPr>
          <a:lstStyle/>
          <a:p>
            <a:pPr marL="0" indent="0">
              <a:buNone/>
            </a:pPr>
            <a:r>
              <a:rPr lang="en-GB" sz="2400" dirty="0">
                <a:effectLst/>
              </a:rPr>
              <a:t>Q: Do some literature search about the top-associated genes and assume how this gene is associated with the trait, “Short-sightedness”. </a:t>
            </a:r>
            <a:br>
              <a:rPr lang="en-GB" sz="2400" dirty="0">
                <a:effectLst/>
              </a:rPr>
            </a:br>
            <a:r>
              <a:rPr lang="en-GB" sz="2400" dirty="0">
                <a:effectLst/>
              </a:rPr>
              <a:t>To further understand the mechanism, what experiment would you plan?</a:t>
            </a:r>
          </a:p>
          <a:p>
            <a:endParaRPr lang="en-US" sz="2400" dirty="0"/>
          </a:p>
        </p:txBody>
      </p:sp>
      <p:sp>
        <p:nvSpPr>
          <p:cNvPr id="4" name="Slide Number Placeholder 3">
            <a:extLst>
              <a:ext uri="{FF2B5EF4-FFF2-40B4-BE49-F238E27FC236}">
                <a16:creationId xmlns:a16="http://schemas.microsoft.com/office/drawing/2014/main" id="{3AEEBA16-C649-A2CA-0445-91E5B302C424}"/>
              </a:ext>
            </a:extLst>
          </p:cNvPr>
          <p:cNvSpPr>
            <a:spLocks noGrp="1"/>
          </p:cNvSpPr>
          <p:nvPr>
            <p:ph type="sldNum" sz="quarter" idx="12"/>
          </p:nvPr>
        </p:nvSpPr>
        <p:spPr/>
        <p:txBody>
          <a:bodyPr/>
          <a:lstStyle/>
          <a:p>
            <a:fld id="{05532EC1-15A0-9944-A0EF-D0EF665F629F}" type="slidenum">
              <a:rPr lang="en-NO" smtClean="0"/>
              <a:pPr/>
              <a:t>3</a:t>
            </a:fld>
            <a:endParaRPr lang="en-NO"/>
          </a:p>
        </p:txBody>
      </p:sp>
      <p:sp>
        <p:nvSpPr>
          <p:cNvPr id="7" name="TextBox 6">
            <a:extLst>
              <a:ext uri="{FF2B5EF4-FFF2-40B4-BE49-F238E27FC236}">
                <a16:creationId xmlns:a16="http://schemas.microsoft.com/office/drawing/2014/main" id="{974BBC09-A4C8-DD84-410F-B730838FB24D}"/>
              </a:ext>
            </a:extLst>
          </p:cNvPr>
          <p:cNvSpPr txBox="1"/>
          <p:nvPr/>
        </p:nvSpPr>
        <p:spPr>
          <a:xfrm>
            <a:off x="838200" y="4234130"/>
            <a:ext cx="10087429" cy="1631216"/>
          </a:xfrm>
          <a:prstGeom prst="rect">
            <a:avLst/>
          </a:prstGeom>
          <a:solidFill>
            <a:schemeClr val="accent1">
              <a:lumMod val="20000"/>
              <a:lumOff val="80000"/>
            </a:schemeClr>
          </a:solidFill>
        </p:spPr>
        <p:txBody>
          <a:bodyPr wrap="square" rtlCol="0">
            <a:spAutoFit/>
          </a:bodyPr>
          <a:lstStyle/>
          <a:p>
            <a:pPr marL="342900" indent="-342900">
              <a:buFont typeface="Arial" panose="020B0604020202020204" pitchFamily="34" charset="0"/>
              <a:buChar char="•"/>
            </a:pPr>
            <a:r>
              <a:rPr lang="en-NO" sz="2000" dirty="0">
                <a:effectLst/>
                <a:latin typeface="Calibri" panose="020F0502020204030204" pitchFamily="34" charset="0"/>
                <a:ea typeface="Times New Roman" panose="02020603050405020304" pitchFamily="18" charset="0"/>
                <a:cs typeface="Calibri" panose="020F0502020204030204" pitchFamily="34" charset="0"/>
              </a:rPr>
              <a:t>Function: PRSS56 (serine protease: Type II transmembrane).  </a:t>
            </a:r>
            <a:br>
              <a:rPr lang="en-NO" sz="2000" dirty="0">
                <a:effectLst/>
                <a:latin typeface="Calibri" panose="020F0502020204030204" pitchFamily="34" charset="0"/>
                <a:ea typeface="Times New Roman" panose="02020603050405020304" pitchFamily="18" charset="0"/>
                <a:cs typeface="Calibri" panose="020F0502020204030204" pitchFamily="34" charset="0"/>
              </a:rPr>
            </a:br>
            <a:r>
              <a:rPr lang="en-NO" sz="2000" dirty="0">
                <a:effectLst/>
                <a:latin typeface="Calibri" panose="020F0502020204030204" pitchFamily="34" charset="0"/>
                <a:ea typeface="Times New Roman" panose="02020603050405020304" pitchFamily="18" charset="0"/>
                <a:cs typeface="Calibri" panose="020F0502020204030204" pitchFamily="34" charset="0"/>
              </a:rPr>
              <a:t>This gene produces a protein that is involved during eye development.</a:t>
            </a:r>
            <a:r>
              <a:rPr lang="en-NO" sz="2000" dirty="0">
                <a:effectLst/>
                <a:latin typeface="Calibri" panose="020F0502020204030204" pitchFamily="34" charset="0"/>
                <a:cs typeface="Calibri" panose="020F0502020204030204" pitchFamily="34" charset="0"/>
              </a:rPr>
              <a:t> </a:t>
            </a:r>
          </a:p>
          <a:p>
            <a:pPr marL="342900" indent="-342900">
              <a:buFont typeface="Arial" panose="020B0604020202020204" pitchFamily="34" charset="0"/>
              <a:buChar char="•"/>
            </a:pPr>
            <a:r>
              <a:rPr lang="en-NO" sz="2000" dirty="0">
                <a:latin typeface="Calibri" panose="020F0502020204030204" pitchFamily="34" charset="0"/>
                <a:cs typeface="Calibri" panose="020F0502020204030204" pitchFamily="34" charset="0"/>
              </a:rPr>
              <a:t>Gene-editing in cell lines, </a:t>
            </a:r>
            <a:br>
              <a:rPr lang="en-NO" sz="2000" dirty="0">
                <a:latin typeface="Calibri" panose="020F0502020204030204" pitchFamily="34" charset="0"/>
                <a:cs typeface="Calibri" panose="020F0502020204030204" pitchFamily="34" charset="0"/>
              </a:rPr>
            </a:br>
            <a:r>
              <a:rPr lang="en-NO" sz="2000" dirty="0">
                <a:latin typeface="Calibri" panose="020F0502020204030204" pitchFamily="34" charset="0"/>
                <a:cs typeface="Calibri" panose="020F0502020204030204" pitchFamily="34" charset="0"/>
              </a:rPr>
              <a:t>organoid (3D cell model from </a:t>
            </a:r>
            <a:r>
              <a:rPr lang="en-GB" sz="2000" dirty="0">
                <a:latin typeface="Calibri" panose="020F0502020204030204" pitchFamily="34" charset="0"/>
                <a:cs typeface="Calibri" panose="020F0502020204030204" pitchFamily="34" charset="0"/>
              </a:rPr>
              <a:t>Induced Pluripotent Stem (</a:t>
            </a:r>
            <a:r>
              <a:rPr lang="en-GB" sz="2000" dirty="0" err="1">
                <a:latin typeface="Calibri" panose="020F0502020204030204" pitchFamily="34" charset="0"/>
                <a:cs typeface="Calibri" panose="020F0502020204030204" pitchFamily="34" charset="0"/>
              </a:rPr>
              <a:t>iPS</a:t>
            </a:r>
            <a:r>
              <a:rPr lang="en-GB" sz="2000" dirty="0">
                <a:latin typeface="Calibri" panose="020F0502020204030204" pitchFamily="34" charset="0"/>
                <a:cs typeface="Calibri" panose="020F0502020204030204" pitchFamily="34" charset="0"/>
              </a:rPr>
              <a:t>) Cells</a:t>
            </a:r>
            <a:r>
              <a:rPr lang="en-NO" sz="2000" dirty="0">
                <a:latin typeface="Calibri" panose="020F0502020204030204" pitchFamily="34" charset="0"/>
                <a:cs typeface="Calibri" panose="020F0502020204030204" pitchFamily="34" charset="0"/>
              </a:rPr>
              <a:t>), or animals </a:t>
            </a:r>
          </a:p>
          <a:p>
            <a:pPr marL="342900" indent="-342900">
              <a:buFont typeface="Arial" panose="020B0604020202020204" pitchFamily="34" charset="0"/>
              <a:buChar char="•"/>
            </a:pPr>
            <a:r>
              <a:rPr lang="en-NO" sz="2000" dirty="0">
                <a:latin typeface="Calibri" panose="020F0502020204030204" pitchFamily="34" charset="0"/>
                <a:cs typeface="Calibri" panose="020F0502020204030204" pitchFamily="34" charset="0"/>
              </a:rPr>
              <a:t>RNA-sequencing, cell development observation</a:t>
            </a:r>
          </a:p>
        </p:txBody>
      </p:sp>
    </p:spTree>
    <p:extLst>
      <p:ext uri="{BB962C8B-B14F-4D97-AF65-F5344CB8AC3E}">
        <p14:creationId xmlns:p14="http://schemas.microsoft.com/office/powerpoint/2010/main" val="31966838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7E192B22-A9B5-2818-219E-1312109F97E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31627" y="1142833"/>
            <a:ext cx="5907446" cy="5213517"/>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C9ACBF15-6D87-2D44-BE8B-245E9DEFB48C}"/>
              </a:ext>
            </a:extLst>
          </p:cNvPr>
          <p:cNvSpPr>
            <a:spLocks noGrp="1"/>
          </p:cNvSpPr>
          <p:nvPr>
            <p:ph type="title"/>
          </p:nvPr>
        </p:nvSpPr>
        <p:spPr/>
        <p:txBody>
          <a:bodyPr/>
          <a:lstStyle/>
          <a:p>
            <a:r>
              <a:rPr lang="en-GB" dirty="0"/>
              <a:t>Functional genomics of molecular traits</a:t>
            </a:r>
          </a:p>
        </p:txBody>
      </p:sp>
      <p:sp>
        <p:nvSpPr>
          <p:cNvPr id="3" name="Content Placeholder 2">
            <a:extLst>
              <a:ext uri="{FF2B5EF4-FFF2-40B4-BE49-F238E27FC236}">
                <a16:creationId xmlns:a16="http://schemas.microsoft.com/office/drawing/2014/main" id="{2BAC05D5-69B2-8344-A041-B193E7D61DB8}"/>
              </a:ext>
            </a:extLst>
          </p:cNvPr>
          <p:cNvSpPr>
            <a:spLocks noGrp="1"/>
          </p:cNvSpPr>
          <p:nvPr>
            <p:ph idx="1"/>
          </p:nvPr>
        </p:nvSpPr>
        <p:spPr>
          <a:xfrm>
            <a:off x="838200" y="1825625"/>
            <a:ext cx="4054642" cy="4351338"/>
          </a:xfrm>
        </p:spPr>
        <p:txBody>
          <a:bodyPr/>
          <a:lstStyle/>
          <a:p>
            <a:r>
              <a:rPr lang="en-NO" dirty="0"/>
              <a:t>Transcriptome anslysis – gene expression in a genome-wide manner</a:t>
            </a:r>
          </a:p>
          <a:p>
            <a:r>
              <a:rPr lang="en-NO" dirty="0"/>
              <a:t>eQTL analysis – connect genetic variants and gene expression</a:t>
            </a:r>
          </a:p>
        </p:txBody>
      </p:sp>
      <p:sp>
        <p:nvSpPr>
          <p:cNvPr id="4" name="Slide Number Placeholder 3">
            <a:extLst>
              <a:ext uri="{FF2B5EF4-FFF2-40B4-BE49-F238E27FC236}">
                <a16:creationId xmlns:a16="http://schemas.microsoft.com/office/drawing/2014/main" id="{5E0321AA-9713-8246-80AC-C85EECD63086}"/>
              </a:ext>
            </a:extLst>
          </p:cNvPr>
          <p:cNvSpPr>
            <a:spLocks noGrp="1"/>
          </p:cNvSpPr>
          <p:nvPr>
            <p:ph type="sldNum" sz="quarter" idx="12"/>
          </p:nvPr>
        </p:nvSpPr>
        <p:spPr/>
        <p:txBody>
          <a:bodyPr/>
          <a:lstStyle/>
          <a:p>
            <a:fld id="{05532EC1-15A0-9944-A0EF-D0EF665F629F}" type="slidenum">
              <a:rPr lang="en-NO" smtClean="0"/>
              <a:pPr/>
              <a:t>4</a:t>
            </a:fld>
            <a:endParaRPr lang="en-NO"/>
          </a:p>
        </p:txBody>
      </p:sp>
    </p:spTree>
    <p:extLst>
      <p:ext uri="{BB962C8B-B14F-4D97-AF65-F5344CB8AC3E}">
        <p14:creationId xmlns:p14="http://schemas.microsoft.com/office/powerpoint/2010/main" val="41662389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7AF24C3-6B58-5141-85EB-D795C237E4AA}"/>
              </a:ext>
            </a:extLst>
          </p:cNvPr>
          <p:cNvSpPr>
            <a:spLocks noGrp="1"/>
          </p:cNvSpPr>
          <p:nvPr>
            <p:ph type="sldNum" sz="quarter" idx="12"/>
          </p:nvPr>
        </p:nvSpPr>
        <p:spPr/>
        <p:txBody>
          <a:bodyPr/>
          <a:lstStyle/>
          <a:p>
            <a:fld id="{BF658DC1-F36B-1B4C-AA32-EC9A2979A19A}" type="slidenum">
              <a:rPr lang="en-NO" smtClean="0"/>
              <a:t>5</a:t>
            </a:fld>
            <a:endParaRPr lang="en-NO"/>
          </a:p>
        </p:txBody>
      </p:sp>
      <p:pic>
        <p:nvPicPr>
          <p:cNvPr id="2052" name="Picture 4">
            <a:extLst>
              <a:ext uri="{FF2B5EF4-FFF2-40B4-BE49-F238E27FC236}">
                <a16:creationId xmlns:a16="http://schemas.microsoft.com/office/drawing/2014/main" id="{1286CAD7-9FF1-7F44-B46A-533DE29AECE5}"/>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1410789" y="1428521"/>
            <a:ext cx="6768737" cy="5292954"/>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61958ED8-810D-5449-B413-6A85180C85BD}"/>
              </a:ext>
            </a:extLst>
          </p:cNvPr>
          <p:cNvSpPr/>
          <p:nvPr/>
        </p:nvSpPr>
        <p:spPr>
          <a:xfrm>
            <a:off x="7099965" y="5987018"/>
            <a:ext cx="5092035" cy="369332"/>
          </a:xfrm>
          <a:prstGeom prst="rect">
            <a:avLst/>
          </a:prstGeom>
        </p:spPr>
        <p:txBody>
          <a:bodyPr wrap="none">
            <a:spAutoFit/>
          </a:bodyPr>
          <a:lstStyle/>
          <a:p>
            <a:r>
              <a:rPr lang="en-NO" dirty="0"/>
              <a:t>http://bio.lundberg.gu.se/courses/vt13/rnaseq.html</a:t>
            </a:r>
          </a:p>
        </p:txBody>
      </p:sp>
      <p:sp>
        <p:nvSpPr>
          <p:cNvPr id="2" name="Title 1">
            <a:extLst>
              <a:ext uri="{FF2B5EF4-FFF2-40B4-BE49-F238E27FC236}">
                <a16:creationId xmlns:a16="http://schemas.microsoft.com/office/drawing/2014/main" id="{B5F335E5-466B-5948-B4D2-A46275784CD5}"/>
              </a:ext>
            </a:extLst>
          </p:cNvPr>
          <p:cNvSpPr>
            <a:spLocks noGrp="1"/>
          </p:cNvSpPr>
          <p:nvPr>
            <p:ph type="title"/>
          </p:nvPr>
        </p:nvSpPr>
        <p:spPr/>
        <p:txBody>
          <a:bodyPr>
            <a:noAutofit/>
          </a:bodyPr>
          <a:lstStyle/>
          <a:p>
            <a:r>
              <a:rPr lang="en-NO" sz="3600" dirty="0"/>
              <a:t>RNA-sequencing</a:t>
            </a:r>
            <a:br>
              <a:rPr lang="en-NO" sz="3600" dirty="0"/>
            </a:br>
            <a:r>
              <a:rPr lang="en-NO" sz="2800" dirty="0"/>
              <a:t>Examine the gene </a:t>
            </a:r>
            <a:r>
              <a:rPr lang="en-NO" sz="3200" dirty="0"/>
              <a:t>expression</a:t>
            </a:r>
            <a:r>
              <a:rPr lang="en-NO" sz="2800" dirty="0"/>
              <a:t> pattern in a genome-wide manner</a:t>
            </a:r>
          </a:p>
        </p:txBody>
      </p:sp>
    </p:spTree>
    <p:extLst>
      <p:ext uri="{BB962C8B-B14F-4D97-AF65-F5344CB8AC3E}">
        <p14:creationId xmlns:p14="http://schemas.microsoft.com/office/powerpoint/2010/main" val="28612509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E09D4-CA79-814C-9B36-ADCEA60B5FED}"/>
              </a:ext>
            </a:extLst>
          </p:cNvPr>
          <p:cNvSpPr>
            <a:spLocks noGrp="1"/>
          </p:cNvSpPr>
          <p:nvPr>
            <p:ph type="title"/>
          </p:nvPr>
        </p:nvSpPr>
        <p:spPr/>
        <p:txBody>
          <a:bodyPr/>
          <a:lstStyle/>
          <a:p>
            <a:r>
              <a:rPr lang="en-NO" dirty="0"/>
              <a:t>Fold change vs p-value </a:t>
            </a:r>
          </a:p>
        </p:txBody>
      </p:sp>
      <p:sp>
        <p:nvSpPr>
          <p:cNvPr id="3" name="Content Placeholder 2">
            <a:extLst>
              <a:ext uri="{FF2B5EF4-FFF2-40B4-BE49-F238E27FC236}">
                <a16:creationId xmlns:a16="http://schemas.microsoft.com/office/drawing/2014/main" id="{6AD6C67E-89CF-4C45-8A4F-8BB8BF4E3410}"/>
              </a:ext>
            </a:extLst>
          </p:cNvPr>
          <p:cNvSpPr>
            <a:spLocks noGrp="1"/>
          </p:cNvSpPr>
          <p:nvPr>
            <p:ph idx="1"/>
          </p:nvPr>
        </p:nvSpPr>
        <p:spPr>
          <a:xfrm>
            <a:off x="3214492" y="1555237"/>
            <a:ext cx="7391400" cy="2048669"/>
          </a:xfrm>
        </p:spPr>
        <p:txBody>
          <a:bodyPr>
            <a:normAutofit/>
          </a:bodyPr>
          <a:lstStyle/>
          <a:p>
            <a:pPr marL="0" indent="0" algn="ctr">
              <a:buNone/>
            </a:pPr>
            <a:r>
              <a:rPr lang="en-GB" sz="3600" dirty="0"/>
              <a:t>(</a:t>
            </a:r>
            <a:r>
              <a:rPr lang="en-GB" sz="3600" i="1" dirty="0"/>
              <a:t>expression </a:t>
            </a:r>
            <a:r>
              <a:rPr lang="en-GB" sz="3600" i="1" baseline="-25000" dirty="0"/>
              <a:t>treated</a:t>
            </a:r>
            <a:r>
              <a:rPr lang="en-GB" sz="3600" dirty="0"/>
              <a:t> − </a:t>
            </a:r>
            <a:r>
              <a:rPr lang="en-GB" sz="3600" i="1" dirty="0"/>
              <a:t>expression </a:t>
            </a:r>
            <a:r>
              <a:rPr lang="en-GB" sz="3600" i="1" baseline="-25000" dirty="0"/>
              <a:t>non-treated</a:t>
            </a:r>
            <a:r>
              <a:rPr lang="en-GB" sz="3600" dirty="0"/>
              <a:t>)</a:t>
            </a:r>
          </a:p>
          <a:p>
            <a:pPr marL="0" indent="0" algn="ctr">
              <a:buNone/>
            </a:pPr>
            <a:br>
              <a:rPr lang="en-GB" sz="3600" dirty="0"/>
            </a:br>
            <a:r>
              <a:rPr lang="en-GB" sz="3600" i="1" dirty="0"/>
              <a:t>expression </a:t>
            </a:r>
            <a:r>
              <a:rPr lang="en-GB" sz="3600" i="1" baseline="-25000" dirty="0"/>
              <a:t>non-treated</a:t>
            </a:r>
            <a:endParaRPr lang="en-NO" sz="3600" baseline="-25000" dirty="0"/>
          </a:p>
        </p:txBody>
      </p:sp>
      <p:sp>
        <p:nvSpPr>
          <p:cNvPr id="4" name="Slide Number Placeholder 3">
            <a:extLst>
              <a:ext uri="{FF2B5EF4-FFF2-40B4-BE49-F238E27FC236}">
                <a16:creationId xmlns:a16="http://schemas.microsoft.com/office/drawing/2014/main" id="{2054E551-4903-D845-91A2-7DF6E02A4E22}"/>
              </a:ext>
            </a:extLst>
          </p:cNvPr>
          <p:cNvSpPr>
            <a:spLocks noGrp="1"/>
          </p:cNvSpPr>
          <p:nvPr>
            <p:ph type="sldNum" sz="quarter" idx="12"/>
          </p:nvPr>
        </p:nvSpPr>
        <p:spPr/>
        <p:txBody>
          <a:bodyPr/>
          <a:lstStyle/>
          <a:p>
            <a:fld id="{BF658DC1-F36B-1B4C-AA32-EC9A2979A19A}" type="slidenum">
              <a:rPr lang="en-NO" smtClean="0"/>
              <a:t>6</a:t>
            </a:fld>
            <a:endParaRPr lang="en-NO"/>
          </a:p>
        </p:txBody>
      </p:sp>
      <p:cxnSp>
        <p:nvCxnSpPr>
          <p:cNvPr id="6" name="Straight Connector 5">
            <a:extLst>
              <a:ext uri="{FF2B5EF4-FFF2-40B4-BE49-F238E27FC236}">
                <a16:creationId xmlns:a16="http://schemas.microsoft.com/office/drawing/2014/main" id="{16A9D46A-F8FE-024B-9D00-29A25F684198}"/>
              </a:ext>
            </a:extLst>
          </p:cNvPr>
          <p:cNvCxnSpPr>
            <a:cxnSpLocks/>
          </p:cNvCxnSpPr>
          <p:nvPr/>
        </p:nvCxnSpPr>
        <p:spPr>
          <a:xfrm>
            <a:off x="3443092" y="2402783"/>
            <a:ext cx="7162800" cy="0"/>
          </a:xfrm>
          <a:prstGeom prst="line">
            <a:avLst/>
          </a:prstGeom>
          <a:ln w="38100"/>
        </p:spPr>
        <p:style>
          <a:lnRef idx="1">
            <a:schemeClr val="dk1"/>
          </a:lnRef>
          <a:fillRef idx="0">
            <a:schemeClr val="dk1"/>
          </a:fillRef>
          <a:effectRef idx="0">
            <a:schemeClr val="dk1"/>
          </a:effectRef>
          <a:fontRef idx="minor">
            <a:schemeClr val="tx1"/>
          </a:fontRef>
        </p:style>
      </p:cxnSp>
      <p:sp>
        <p:nvSpPr>
          <p:cNvPr id="8" name="Rectangle 7">
            <a:extLst>
              <a:ext uri="{FF2B5EF4-FFF2-40B4-BE49-F238E27FC236}">
                <a16:creationId xmlns:a16="http://schemas.microsoft.com/office/drawing/2014/main" id="{B7CAC42C-E9DE-7540-9505-D6EAF21C8C45}"/>
              </a:ext>
            </a:extLst>
          </p:cNvPr>
          <p:cNvSpPr/>
          <p:nvPr/>
        </p:nvSpPr>
        <p:spPr>
          <a:xfrm>
            <a:off x="838200" y="3816400"/>
            <a:ext cx="10515600" cy="1815882"/>
          </a:xfrm>
          <a:prstGeom prst="rect">
            <a:avLst/>
          </a:prstGeom>
          <a:solidFill>
            <a:schemeClr val="bg1"/>
          </a:solidFill>
        </p:spPr>
        <p:txBody>
          <a:bodyPr wrap="square">
            <a:spAutoFit/>
          </a:bodyPr>
          <a:lstStyle/>
          <a:p>
            <a:r>
              <a:rPr lang="en-US" sz="2800" b="1" dirty="0"/>
              <a:t>p</a:t>
            </a:r>
            <a:r>
              <a:rPr lang="en-US" sz="2800" dirty="0"/>
              <a:t>-</a:t>
            </a:r>
            <a:r>
              <a:rPr lang="en-US" sz="2800" b="1" dirty="0"/>
              <a:t>value</a:t>
            </a:r>
            <a:r>
              <a:rPr lang="en-US" sz="2800" dirty="0"/>
              <a:t> is </a:t>
            </a:r>
            <a:r>
              <a:rPr lang="en-US" sz="2800" i="1" dirty="0"/>
              <a:t>the probability of obtaining results as extreme </a:t>
            </a:r>
            <a:br>
              <a:rPr lang="en-US" sz="2800" i="1" dirty="0"/>
            </a:br>
            <a:r>
              <a:rPr lang="en-US" sz="2800" i="1" dirty="0"/>
              <a:t>as the observed results of a hypothesis test, assuming that the </a:t>
            </a:r>
            <a:r>
              <a:rPr lang="en-US" sz="2800" i="1" u="sng" dirty="0"/>
              <a:t>null hypothesis </a:t>
            </a:r>
            <a:r>
              <a:rPr lang="en-US" sz="2800" i="1" dirty="0"/>
              <a:t>is correct.</a:t>
            </a:r>
          </a:p>
          <a:p>
            <a:endParaRPr lang="en-US" sz="2800" i="1" dirty="0"/>
          </a:p>
        </p:txBody>
      </p:sp>
      <p:sp>
        <p:nvSpPr>
          <p:cNvPr id="9" name="Rectangle 8">
            <a:extLst>
              <a:ext uri="{FF2B5EF4-FFF2-40B4-BE49-F238E27FC236}">
                <a16:creationId xmlns:a16="http://schemas.microsoft.com/office/drawing/2014/main" id="{F4DAAC5B-10ED-9642-92EE-00A428568B75}"/>
              </a:ext>
            </a:extLst>
          </p:cNvPr>
          <p:cNvSpPr/>
          <p:nvPr/>
        </p:nvSpPr>
        <p:spPr>
          <a:xfrm>
            <a:off x="628650" y="1614765"/>
            <a:ext cx="2428678" cy="523220"/>
          </a:xfrm>
          <a:prstGeom prst="rect">
            <a:avLst/>
          </a:prstGeom>
        </p:spPr>
        <p:txBody>
          <a:bodyPr wrap="none">
            <a:spAutoFit/>
          </a:bodyPr>
          <a:lstStyle/>
          <a:p>
            <a:r>
              <a:rPr lang="en-US" sz="2800" b="1" dirty="0"/>
              <a:t>Fold change </a:t>
            </a:r>
            <a:r>
              <a:rPr lang="en-US" sz="2800" dirty="0"/>
              <a:t> is </a:t>
            </a:r>
          </a:p>
        </p:txBody>
      </p:sp>
    </p:spTree>
    <p:extLst>
      <p:ext uri="{BB962C8B-B14F-4D97-AF65-F5344CB8AC3E}">
        <p14:creationId xmlns:p14="http://schemas.microsoft.com/office/powerpoint/2010/main" val="25522121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D6172A-4B6D-A947-B6E2-955247AD8CCC}"/>
              </a:ext>
            </a:extLst>
          </p:cNvPr>
          <p:cNvSpPr>
            <a:spLocks noGrp="1"/>
          </p:cNvSpPr>
          <p:nvPr>
            <p:ph type="title"/>
          </p:nvPr>
        </p:nvSpPr>
        <p:spPr/>
        <p:txBody>
          <a:bodyPr/>
          <a:lstStyle/>
          <a:p>
            <a:r>
              <a:rPr lang="en-NO" dirty="0"/>
              <a:t>Case study: </a:t>
            </a:r>
          </a:p>
        </p:txBody>
      </p:sp>
      <p:sp>
        <p:nvSpPr>
          <p:cNvPr id="6" name="Text Placeholder 5">
            <a:extLst>
              <a:ext uri="{FF2B5EF4-FFF2-40B4-BE49-F238E27FC236}">
                <a16:creationId xmlns:a16="http://schemas.microsoft.com/office/drawing/2014/main" id="{3ED13F86-D310-FF41-A371-C56CE455E922}"/>
              </a:ext>
            </a:extLst>
          </p:cNvPr>
          <p:cNvSpPr>
            <a:spLocks noGrp="1"/>
          </p:cNvSpPr>
          <p:nvPr>
            <p:ph type="body" idx="1"/>
          </p:nvPr>
        </p:nvSpPr>
        <p:spPr>
          <a:xfrm>
            <a:off x="749036" y="5946283"/>
            <a:ext cx="5157787" cy="823912"/>
          </a:xfrm>
        </p:spPr>
        <p:txBody>
          <a:bodyPr>
            <a:noAutofit/>
          </a:bodyPr>
          <a:lstStyle/>
          <a:p>
            <a:r>
              <a:rPr lang="en-NO" sz="2800" b="0" dirty="0"/>
              <a:t>High fold change – high p-value</a:t>
            </a:r>
          </a:p>
        </p:txBody>
      </p:sp>
      <p:sp>
        <p:nvSpPr>
          <p:cNvPr id="8" name="Text Placeholder 7">
            <a:extLst>
              <a:ext uri="{FF2B5EF4-FFF2-40B4-BE49-F238E27FC236}">
                <a16:creationId xmlns:a16="http://schemas.microsoft.com/office/drawing/2014/main" id="{4212C37D-90E8-8540-B461-4F0F6CEEADA5}"/>
              </a:ext>
            </a:extLst>
          </p:cNvPr>
          <p:cNvSpPr>
            <a:spLocks noGrp="1"/>
          </p:cNvSpPr>
          <p:nvPr>
            <p:ph type="body" sz="quarter" idx="3"/>
          </p:nvPr>
        </p:nvSpPr>
        <p:spPr>
          <a:xfrm>
            <a:off x="6693742" y="5965770"/>
            <a:ext cx="5183188" cy="823912"/>
          </a:xfrm>
        </p:spPr>
        <p:txBody>
          <a:bodyPr>
            <a:normAutofit/>
          </a:bodyPr>
          <a:lstStyle/>
          <a:p>
            <a:r>
              <a:rPr lang="en-NO" sz="2800" b="0" dirty="0"/>
              <a:t>Low fold change – low p-value</a:t>
            </a:r>
          </a:p>
        </p:txBody>
      </p:sp>
      <p:sp>
        <p:nvSpPr>
          <p:cNvPr id="4" name="Slide Number Placeholder 3">
            <a:extLst>
              <a:ext uri="{FF2B5EF4-FFF2-40B4-BE49-F238E27FC236}">
                <a16:creationId xmlns:a16="http://schemas.microsoft.com/office/drawing/2014/main" id="{83C93224-0417-6348-AE3F-12F6AB136162}"/>
              </a:ext>
            </a:extLst>
          </p:cNvPr>
          <p:cNvSpPr>
            <a:spLocks noGrp="1"/>
          </p:cNvSpPr>
          <p:nvPr>
            <p:ph type="sldNum" sz="quarter" idx="12"/>
          </p:nvPr>
        </p:nvSpPr>
        <p:spPr/>
        <p:txBody>
          <a:bodyPr/>
          <a:lstStyle/>
          <a:p>
            <a:fld id="{BF658DC1-F36B-1B4C-AA32-EC9A2979A19A}" type="slidenum">
              <a:rPr lang="en-NO" smtClean="0"/>
              <a:t>7</a:t>
            </a:fld>
            <a:endParaRPr lang="en-NO"/>
          </a:p>
        </p:txBody>
      </p:sp>
      <p:sp>
        <p:nvSpPr>
          <p:cNvPr id="10" name="TextBox 9">
            <a:extLst>
              <a:ext uri="{FF2B5EF4-FFF2-40B4-BE49-F238E27FC236}">
                <a16:creationId xmlns:a16="http://schemas.microsoft.com/office/drawing/2014/main" id="{E46DA566-6927-B343-AB67-B28C2247E7B4}"/>
              </a:ext>
            </a:extLst>
          </p:cNvPr>
          <p:cNvSpPr txBox="1"/>
          <p:nvPr/>
        </p:nvSpPr>
        <p:spPr>
          <a:xfrm>
            <a:off x="3448173" y="5611325"/>
            <a:ext cx="1173078" cy="461665"/>
          </a:xfrm>
          <a:prstGeom prst="rect">
            <a:avLst/>
          </a:prstGeom>
          <a:noFill/>
        </p:spPr>
        <p:txBody>
          <a:bodyPr wrap="none" rtlCol="0">
            <a:spAutoFit/>
          </a:bodyPr>
          <a:lstStyle/>
          <a:p>
            <a:r>
              <a:rPr lang="en-NO" sz="2400" dirty="0"/>
              <a:t>treated </a:t>
            </a:r>
          </a:p>
        </p:txBody>
      </p:sp>
      <p:sp>
        <p:nvSpPr>
          <p:cNvPr id="11" name="TextBox 10">
            <a:extLst>
              <a:ext uri="{FF2B5EF4-FFF2-40B4-BE49-F238E27FC236}">
                <a16:creationId xmlns:a16="http://schemas.microsoft.com/office/drawing/2014/main" id="{74E2024A-9048-5442-A95C-68673B8ED278}"/>
              </a:ext>
            </a:extLst>
          </p:cNvPr>
          <p:cNvSpPr txBox="1"/>
          <p:nvPr/>
        </p:nvSpPr>
        <p:spPr>
          <a:xfrm>
            <a:off x="1463732" y="5628174"/>
            <a:ext cx="1591461" cy="461665"/>
          </a:xfrm>
          <a:prstGeom prst="rect">
            <a:avLst/>
          </a:prstGeom>
          <a:noFill/>
        </p:spPr>
        <p:txBody>
          <a:bodyPr wrap="none" rtlCol="0">
            <a:spAutoFit/>
          </a:bodyPr>
          <a:lstStyle/>
          <a:p>
            <a:r>
              <a:rPr lang="en-NO" sz="2400" dirty="0"/>
              <a:t>un-treated </a:t>
            </a:r>
          </a:p>
        </p:txBody>
      </p:sp>
      <p:sp>
        <p:nvSpPr>
          <p:cNvPr id="12" name="TextBox 11">
            <a:extLst>
              <a:ext uri="{FF2B5EF4-FFF2-40B4-BE49-F238E27FC236}">
                <a16:creationId xmlns:a16="http://schemas.microsoft.com/office/drawing/2014/main" id="{1880C150-ED39-374F-9806-3A4F25DACA8B}"/>
              </a:ext>
            </a:extLst>
          </p:cNvPr>
          <p:cNvSpPr txBox="1"/>
          <p:nvPr/>
        </p:nvSpPr>
        <p:spPr>
          <a:xfrm>
            <a:off x="1238250" y="1448937"/>
            <a:ext cx="4043030" cy="461665"/>
          </a:xfrm>
          <a:prstGeom prst="rect">
            <a:avLst/>
          </a:prstGeom>
          <a:noFill/>
        </p:spPr>
        <p:txBody>
          <a:bodyPr wrap="none" rtlCol="0">
            <a:spAutoFit/>
          </a:bodyPr>
          <a:lstStyle/>
          <a:p>
            <a:r>
              <a:rPr lang="en-NO" sz="2400" dirty="0"/>
              <a:t>Observed expression of gene A</a:t>
            </a:r>
          </a:p>
        </p:txBody>
      </p:sp>
      <p:sp>
        <p:nvSpPr>
          <p:cNvPr id="13" name="TextBox 12">
            <a:extLst>
              <a:ext uri="{FF2B5EF4-FFF2-40B4-BE49-F238E27FC236}">
                <a16:creationId xmlns:a16="http://schemas.microsoft.com/office/drawing/2014/main" id="{31D767B2-251C-804E-860A-AF8A5534DD44}"/>
              </a:ext>
            </a:extLst>
          </p:cNvPr>
          <p:cNvSpPr txBox="1"/>
          <p:nvPr/>
        </p:nvSpPr>
        <p:spPr>
          <a:xfrm>
            <a:off x="6894740" y="1395049"/>
            <a:ext cx="4031809" cy="461665"/>
          </a:xfrm>
          <a:prstGeom prst="rect">
            <a:avLst/>
          </a:prstGeom>
          <a:noFill/>
        </p:spPr>
        <p:txBody>
          <a:bodyPr wrap="none" rtlCol="0">
            <a:spAutoFit/>
          </a:bodyPr>
          <a:lstStyle/>
          <a:p>
            <a:r>
              <a:rPr lang="en-NO" sz="2400" dirty="0"/>
              <a:t>Observed expression of gene B</a:t>
            </a:r>
          </a:p>
        </p:txBody>
      </p:sp>
      <p:cxnSp>
        <p:nvCxnSpPr>
          <p:cNvPr id="14" name="Straight Connector 13">
            <a:extLst>
              <a:ext uri="{FF2B5EF4-FFF2-40B4-BE49-F238E27FC236}">
                <a16:creationId xmlns:a16="http://schemas.microsoft.com/office/drawing/2014/main" id="{985A0A42-0E63-DF46-9A03-08B88EC1A0E8}"/>
              </a:ext>
            </a:extLst>
          </p:cNvPr>
          <p:cNvCxnSpPr>
            <a:cxnSpLocks/>
          </p:cNvCxnSpPr>
          <p:nvPr/>
        </p:nvCxnSpPr>
        <p:spPr>
          <a:xfrm>
            <a:off x="1085850" y="5497025"/>
            <a:ext cx="3238624"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B042A572-3183-A645-AAC7-7671859AA23C}"/>
              </a:ext>
            </a:extLst>
          </p:cNvPr>
          <p:cNvCxnSpPr>
            <a:cxnSpLocks/>
          </p:cNvCxnSpPr>
          <p:nvPr/>
        </p:nvCxnSpPr>
        <p:spPr>
          <a:xfrm flipV="1">
            <a:off x="1238250" y="1981200"/>
            <a:ext cx="0" cy="3668226"/>
          </a:xfrm>
          <a:prstGeom prst="line">
            <a:avLst/>
          </a:prstGeom>
          <a:ln w="38100"/>
        </p:spPr>
        <p:style>
          <a:lnRef idx="1">
            <a:schemeClr val="dk1"/>
          </a:lnRef>
          <a:fillRef idx="0">
            <a:schemeClr val="dk1"/>
          </a:fillRef>
          <a:effectRef idx="0">
            <a:schemeClr val="dk1"/>
          </a:effectRef>
          <a:fontRef idx="minor">
            <a:schemeClr val="tx1"/>
          </a:fontRef>
        </p:style>
      </p:cxnSp>
      <p:cxnSp>
        <p:nvCxnSpPr>
          <p:cNvPr id="19" name="Straight Connector 18">
            <a:extLst>
              <a:ext uri="{FF2B5EF4-FFF2-40B4-BE49-F238E27FC236}">
                <a16:creationId xmlns:a16="http://schemas.microsoft.com/office/drawing/2014/main" id="{C067B59B-5261-5143-ADF3-5D20BB60A3C1}"/>
              </a:ext>
            </a:extLst>
          </p:cNvPr>
          <p:cNvCxnSpPr>
            <a:cxnSpLocks/>
          </p:cNvCxnSpPr>
          <p:nvPr/>
        </p:nvCxnSpPr>
        <p:spPr>
          <a:xfrm>
            <a:off x="6896100" y="5497025"/>
            <a:ext cx="3238624" cy="0"/>
          </a:xfrm>
          <a:prstGeom prst="line">
            <a:avLst/>
          </a:prstGeom>
          <a:ln w="38100"/>
        </p:spPr>
        <p:style>
          <a:lnRef idx="1">
            <a:schemeClr val="dk1"/>
          </a:lnRef>
          <a:fillRef idx="0">
            <a:schemeClr val="dk1"/>
          </a:fillRef>
          <a:effectRef idx="0">
            <a:schemeClr val="dk1"/>
          </a:effectRef>
          <a:fontRef idx="minor">
            <a:schemeClr val="tx1"/>
          </a:fontRef>
        </p:style>
      </p:cxnSp>
      <p:cxnSp>
        <p:nvCxnSpPr>
          <p:cNvPr id="20" name="Straight Connector 19">
            <a:extLst>
              <a:ext uri="{FF2B5EF4-FFF2-40B4-BE49-F238E27FC236}">
                <a16:creationId xmlns:a16="http://schemas.microsoft.com/office/drawing/2014/main" id="{C3B6E725-3667-0A4A-8EF2-58C4A3DADECA}"/>
              </a:ext>
            </a:extLst>
          </p:cNvPr>
          <p:cNvCxnSpPr>
            <a:cxnSpLocks/>
          </p:cNvCxnSpPr>
          <p:nvPr/>
        </p:nvCxnSpPr>
        <p:spPr>
          <a:xfrm flipV="1">
            <a:off x="7048500" y="1981200"/>
            <a:ext cx="0" cy="3668226"/>
          </a:xfrm>
          <a:prstGeom prst="line">
            <a:avLst/>
          </a:prstGeom>
          <a:ln w="38100"/>
        </p:spPr>
        <p:style>
          <a:lnRef idx="1">
            <a:schemeClr val="dk1"/>
          </a:lnRef>
          <a:fillRef idx="0">
            <a:schemeClr val="dk1"/>
          </a:fillRef>
          <a:effectRef idx="0">
            <a:schemeClr val="dk1"/>
          </a:effectRef>
          <a:fontRef idx="minor">
            <a:schemeClr val="tx1"/>
          </a:fontRef>
        </p:style>
      </p:cxnSp>
      <p:sp>
        <p:nvSpPr>
          <p:cNvPr id="25" name="Oval 24">
            <a:extLst>
              <a:ext uri="{FF2B5EF4-FFF2-40B4-BE49-F238E27FC236}">
                <a16:creationId xmlns:a16="http://schemas.microsoft.com/office/drawing/2014/main" id="{7BA1CC55-7732-1C44-9671-617AF72408A5}"/>
              </a:ext>
            </a:extLst>
          </p:cNvPr>
          <p:cNvSpPr/>
          <p:nvPr/>
        </p:nvSpPr>
        <p:spPr>
          <a:xfrm>
            <a:off x="7563644" y="3096763"/>
            <a:ext cx="190500" cy="19050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6" name="Oval 25">
            <a:extLst>
              <a:ext uri="{FF2B5EF4-FFF2-40B4-BE49-F238E27FC236}">
                <a16:creationId xmlns:a16="http://schemas.microsoft.com/office/drawing/2014/main" id="{78BBFDB5-5E7F-CB4B-972B-3843EF986CAE}"/>
              </a:ext>
            </a:extLst>
          </p:cNvPr>
          <p:cNvSpPr/>
          <p:nvPr/>
        </p:nvSpPr>
        <p:spPr>
          <a:xfrm>
            <a:off x="1676400" y="2569127"/>
            <a:ext cx="190500" cy="190500"/>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7" name="Oval 26">
            <a:extLst>
              <a:ext uri="{FF2B5EF4-FFF2-40B4-BE49-F238E27FC236}">
                <a16:creationId xmlns:a16="http://schemas.microsoft.com/office/drawing/2014/main" id="{57959E8B-93EF-8649-91E1-D2DA6BDA412D}"/>
              </a:ext>
            </a:extLst>
          </p:cNvPr>
          <p:cNvSpPr/>
          <p:nvPr/>
        </p:nvSpPr>
        <p:spPr>
          <a:xfrm>
            <a:off x="1498911" y="3789916"/>
            <a:ext cx="190500" cy="190500"/>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8" name="Oval 27">
            <a:extLst>
              <a:ext uri="{FF2B5EF4-FFF2-40B4-BE49-F238E27FC236}">
                <a16:creationId xmlns:a16="http://schemas.microsoft.com/office/drawing/2014/main" id="{16FB621C-B6CE-1445-8CAE-3E35FD916C86}"/>
              </a:ext>
            </a:extLst>
          </p:cNvPr>
          <p:cNvSpPr/>
          <p:nvPr/>
        </p:nvSpPr>
        <p:spPr>
          <a:xfrm>
            <a:off x="1973508" y="4341702"/>
            <a:ext cx="190500" cy="190500"/>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9" name="Oval 28">
            <a:extLst>
              <a:ext uri="{FF2B5EF4-FFF2-40B4-BE49-F238E27FC236}">
                <a16:creationId xmlns:a16="http://schemas.microsoft.com/office/drawing/2014/main" id="{3876E153-512D-3D42-9071-4CE7262E577A}"/>
              </a:ext>
            </a:extLst>
          </p:cNvPr>
          <p:cNvSpPr/>
          <p:nvPr/>
        </p:nvSpPr>
        <p:spPr>
          <a:xfrm>
            <a:off x="3473638" y="3923582"/>
            <a:ext cx="190500" cy="190500"/>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0" name="Oval 29">
            <a:extLst>
              <a:ext uri="{FF2B5EF4-FFF2-40B4-BE49-F238E27FC236}">
                <a16:creationId xmlns:a16="http://schemas.microsoft.com/office/drawing/2014/main" id="{431738FD-8D1C-F347-9B0E-513B697B5090}"/>
              </a:ext>
            </a:extLst>
          </p:cNvPr>
          <p:cNvSpPr/>
          <p:nvPr/>
        </p:nvSpPr>
        <p:spPr>
          <a:xfrm>
            <a:off x="3568888" y="5218149"/>
            <a:ext cx="190500" cy="190500"/>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3" name="Oval 32">
            <a:extLst>
              <a:ext uri="{FF2B5EF4-FFF2-40B4-BE49-F238E27FC236}">
                <a16:creationId xmlns:a16="http://schemas.microsoft.com/office/drawing/2014/main" id="{17565DE3-CB64-AC45-B216-C7956A425FFA}"/>
              </a:ext>
            </a:extLst>
          </p:cNvPr>
          <p:cNvSpPr/>
          <p:nvPr/>
        </p:nvSpPr>
        <p:spPr>
          <a:xfrm>
            <a:off x="3755722" y="4396338"/>
            <a:ext cx="190500" cy="190500"/>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4" name="Oval 33">
            <a:extLst>
              <a:ext uri="{FF2B5EF4-FFF2-40B4-BE49-F238E27FC236}">
                <a16:creationId xmlns:a16="http://schemas.microsoft.com/office/drawing/2014/main" id="{D9018FF0-F1C3-AF4E-A1C2-9828AF90CA1A}"/>
              </a:ext>
            </a:extLst>
          </p:cNvPr>
          <p:cNvSpPr/>
          <p:nvPr/>
        </p:nvSpPr>
        <p:spPr>
          <a:xfrm>
            <a:off x="7753747" y="3192393"/>
            <a:ext cx="190500" cy="19050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5" name="Oval 34">
            <a:extLst>
              <a:ext uri="{FF2B5EF4-FFF2-40B4-BE49-F238E27FC236}">
                <a16:creationId xmlns:a16="http://schemas.microsoft.com/office/drawing/2014/main" id="{8B672319-16D7-9242-9F4C-0BC247DCC3B8}"/>
              </a:ext>
            </a:extLst>
          </p:cNvPr>
          <p:cNvSpPr/>
          <p:nvPr/>
        </p:nvSpPr>
        <p:spPr>
          <a:xfrm>
            <a:off x="7305874" y="3333750"/>
            <a:ext cx="190500" cy="19050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6" name="Oval 35">
            <a:extLst>
              <a:ext uri="{FF2B5EF4-FFF2-40B4-BE49-F238E27FC236}">
                <a16:creationId xmlns:a16="http://schemas.microsoft.com/office/drawing/2014/main" id="{B2338AE2-B3C2-514F-A624-CCD07B17E570}"/>
              </a:ext>
            </a:extLst>
          </p:cNvPr>
          <p:cNvSpPr/>
          <p:nvPr/>
        </p:nvSpPr>
        <p:spPr>
          <a:xfrm>
            <a:off x="7658894" y="3405462"/>
            <a:ext cx="190500" cy="19050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7" name="Oval 36">
            <a:extLst>
              <a:ext uri="{FF2B5EF4-FFF2-40B4-BE49-F238E27FC236}">
                <a16:creationId xmlns:a16="http://schemas.microsoft.com/office/drawing/2014/main" id="{6488F721-3152-7348-B729-F51CC9CC6EC0}"/>
              </a:ext>
            </a:extLst>
          </p:cNvPr>
          <p:cNvSpPr/>
          <p:nvPr/>
        </p:nvSpPr>
        <p:spPr>
          <a:xfrm>
            <a:off x="9090516" y="3685136"/>
            <a:ext cx="190500" cy="19050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8" name="Oval 37">
            <a:extLst>
              <a:ext uri="{FF2B5EF4-FFF2-40B4-BE49-F238E27FC236}">
                <a16:creationId xmlns:a16="http://schemas.microsoft.com/office/drawing/2014/main" id="{C5961700-CDA6-DB42-97D0-EE62012419DA}"/>
              </a:ext>
            </a:extLst>
          </p:cNvPr>
          <p:cNvSpPr/>
          <p:nvPr/>
        </p:nvSpPr>
        <p:spPr>
          <a:xfrm>
            <a:off x="9283888" y="3503122"/>
            <a:ext cx="190500" cy="19050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9" name="Oval 38">
            <a:extLst>
              <a:ext uri="{FF2B5EF4-FFF2-40B4-BE49-F238E27FC236}">
                <a16:creationId xmlns:a16="http://schemas.microsoft.com/office/drawing/2014/main" id="{59DB0F0D-1F55-7142-9ABE-59ADB6B48299}"/>
              </a:ext>
            </a:extLst>
          </p:cNvPr>
          <p:cNvSpPr/>
          <p:nvPr/>
        </p:nvSpPr>
        <p:spPr>
          <a:xfrm>
            <a:off x="9565972" y="3541990"/>
            <a:ext cx="190500" cy="19050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40" name="Oval 39">
            <a:extLst>
              <a:ext uri="{FF2B5EF4-FFF2-40B4-BE49-F238E27FC236}">
                <a16:creationId xmlns:a16="http://schemas.microsoft.com/office/drawing/2014/main" id="{03683EE7-D224-AC4D-A495-D4B3A7162967}"/>
              </a:ext>
            </a:extLst>
          </p:cNvPr>
          <p:cNvSpPr/>
          <p:nvPr/>
        </p:nvSpPr>
        <p:spPr>
          <a:xfrm>
            <a:off x="9328244" y="3732490"/>
            <a:ext cx="190500" cy="19050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41" name="Oval 40">
            <a:extLst>
              <a:ext uri="{FF2B5EF4-FFF2-40B4-BE49-F238E27FC236}">
                <a16:creationId xmlns:a16="http://schemas.microsoft.com/office/drawing/2014/main" id="{ADB27BDC-4F7A-4840-8DA8-F6BC5C439EE3}"/>
              </a:ext>
            </a:extLst>
          </p:cNvPr>
          <p:cNvSpPr/>
          <p:nvPr/>
        </p:nvSpPr>
        <p:spPr>
          <a:xfrm>
            <a:off x="9480644" y="3884890"/>
            <a:ext cx="190500" cy="19050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42" name="Oval 41">
            <a:extLst>
              <a:ext uri="{FF2B5EF4-FFF2-40B4-BE49-F238E27FC236}">
                <a16:creationId xmlns:a16="http://schemas.microsoft.com/office/drawing/2014/main" id="{71D01A66-168B-8446-B003-7B0C0D67752A}"/>
              </a:ext>
            </a:extLst>
          </p:cNvPr>
          <p:cNvSpPr/>
          <p:nvPr/>
        </p:nvSpPr>
        <p:spPr>
          <a:xfrm>
            <a:off x="9213944" y="3960702"/>
            <a:ext cx="190500" cy="19050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43" name="Oval 42">
            <a:extLst>
              <a:ext uri="{FF2B5EF4-FFF2-40B4-BE49-F238E27FC236}">
                <a16:creationId xmlns:a16="http://schemas.microsoft.com/office/drawing/2014/main" id="{B9E81C29-FC58-3847-B3A5-1A9D0C569C13}"/>
              </a:ext>
            </a:extLst>
          </p:cNvPr>
          <p:cNvSpPr/>
          <p:nvPr/>
        </p:nvSpPr>
        <p:spPr>
          <a:xfrm>
            <a:off x="7424038" y="3524250"/>
            <a:ext cx="190500" cy="190500"/>
          </a:xfrm>
          <a:prstGeom prst="ellipse">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44" name="Oval 43">
            <a:extLst>
              <a:ext uri="{FF2B5EF4-FFF2-40B4-BE49-F238E27FC236}">
                <a16:creationId xmlns:a16="http://schemas.microsoft.com/office/drawing/2014/main" id="{914F6197-7BC4-BF46-BEA3-AB33FFFDA781}"/>
              </a:ext>
            </a:extLst>
          </p:cNvPr>
          <p:cNvSpPr/>
          <p:nvPr/>
        </p:nvSpPr>
        <p:spPr>
          <a:xfrm>
            <a:off x="3993617" y="4886210"/>
            <a:ext cx="190500" cy="190500"/>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45" name="Oval 44">
            <a:extLst>
              <a:ext uri="{FF2B5EF4-FFF2-40B4-BE49-F238E27FC236}">
                <a16:creationId xmlns:a16="http://schemas.microsoft.com/office/drawing/2014/main" id="{50DBEA6F-3CA8-034C-8DEB-A102C5312425}"/>
              </a:ext>
            </a:extLst>
          </p:cNvPr>
          <p:cNvSpPr/>
          <p:nvPr/>
        </p:nvSpPr>
        <p:spPr>
          <a:xfrm>
            <a:off x="1766188" y="3218933"/>
            <a:ext cx="190500" cy="190500"/>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46" name="Oval 45">
            <a:extLst>
              <a:ext uri="{FF2B5EF4-FFF2-40B4-BE49-F238E27FC236}">
                <a16:creationId xmlns:a16="http://schemas.microsoft.com/office/drawing/2014/main" id="{C19AF74F-D15D-7641-B7CC-2D149250743A}"/>
              </a:ext>
            </a:extLst>
          </p:cNvPr>
          <p:cNvSpPr/>
          <p:nvPr/>
        </p:nvSpPr>
        <p:spPr>
          <a:xfrm>
            <a:off x="3774526" y="3327421"/>
            <a:ext cx="190500" cy="190500"/>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47" name="Oval 46">
            <a:extLst>
              <a:ext uri="{FF2B5EF4-FFF2-40B4-BE49-F238E27FC236}">
                <a16:creationId xmlns:a16="http://schemas.microsoft.com/office/drawing/2014/main" id="{3C9DA2B5-3709-914E-BE7B-E56805B92B06}"/>
              </a:ext>
            </a:extLst>
          </p:cNvPr>
          <p:cNvSpPr/>
          <p:nvPr/>
        </p:nvSpPr>
        <p:spPr>
          <a:xfrm>
            <a:off x="1864064" y="3788872"/>
            <a:ext cx="190500" cy="190500"/>
          </a:xfrm>
          <a:prstGeom prst="ellipse">
            <a:avLst/>
          </a:prstGeom>
          <a:solidFill>
            <a:schemeClr val="accent3">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cxnSp>
        <p:nvCxnSpPr>
          <p:cNvPr id="49" name="Straight Connector 48">
            <a:extLst>
              <a:ext uri="{FF2B5EF4-FFF2-40B4-BE49-F238E27FC236}">
                <a16:creationId xmlns:a16="http://schemas.microsoft.com/office/drawing/2014/main" id="{EDDC977F-CCDE-D842-BB0D-CB30E3B9C7C1}"/>
              </a:ext>
            </a:extLst>
          </p:cNvPr>
          <p:cNvCxnSpPr/>
          <p:nvPr/>
        </p:nvCxnSpPr>
        <p:spPr>
          <a:xfrm>
            <a:off x="1381775" y="3615012"/>
            <a:ext cx="996639" cy="0"/>
          </a:xfrm>
          <a:prstGeom prst="line">
            <a:avLst/>
          </a:prstGeom>
          <a:ln w="38100">
            <a:prstDash val="dash"/>
          </a:ln>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FE909BD2-A75F-C740-95AA-16D7888C7B52}"/>
              </a:ext>
            </a:extLst>
          </p:cNvPr>
          <p:cNvCxnSpPr/>
          <p:nvPr/>
        </p:nvCxnSpPr>
        <p:spPr>
          <a:xfrm>
            <a:off x="3307847" y="4532202"/>
            <a:ext cx="996639" cy="0"/>
          </a:xfrm>
          <a:prstGeom prst="line">
            <a:avLst/>
          </a:prstGeom>
          <a:ln w="38100">
            <a:prstDash val="dash"/>
          </a:ln>
        </p:spPr>
        <p:style>
          <a:lnRef idx="1">
            <a:schemeClr val="dk1"/>
          </a:lnRef>
          <a:fillRef idx="0">
            <a:schemeClr val="dk1"/>
          </a:fillRef>
          <a:effectRef idx="0">
            <a:schemeClr val="dk1"/>
          </a:effectRef>
          <a:fontRef idx="minor">
            <a:schemeClr val="tx1"/>
          </a:fontRef>
        </p:style>
      </p:cxnSp>
      <p:cxnSp>
        <p:nvCxnSpPr>
          <p:cNvPr id="51" name="Straight Connector 50">
            <a:extLst>
              <a:ext uri="{FF2B5EF4-FFF2-40B4-BE49-F238E27FC236}">
                <a16:creationId xmlns:a16="http://schemas.microsoft.com/office/drawing/2014/main" id="{D60C97A8-F81D-3640-9C2F-3533AB911EB7}"/>
              </a:ext>
            </a:extLst>
          </p:cNvPr>
          <p:cNvCxnSpPr/>
          <p:nvPr/>
        </p:nvCxnSpPr>
        <p:spPr>
          <a:xfrm>
            <a:off x="7214432" y="3475476"/>
            <a:ext cx="996639" cy="0"/>
          </a:xfrm>
          <a:prstGeom prst="line">
            <a:avLst/>
          </a:prstGeom>
          <a:ln w="38100">
            <a:prstDash val="dash"/>
          </a:ln>
        </p:spPr>
        <p:style>
          <a:lnRef idx="1">
            <a:schemeClr val="dk1"/>
          </a:lnRef>
          <a:fillRef idx="0">
            <a:schemeClr val="dk1"/>
          </a:fillRef>
          <a:effectRef idx="0">
            <a:schemeClr val="dk1"/>
          </a:effectRef>
          <a:fontRef idx="minor">
            <a:schemeClr val="tx1"/>
          </a:fontRef>
        </p:style>
      </p:cxnSp>
      <p:cxnSp>
        <p:nvCxnSpPr>
          <p:cNvPr id="52" name="Straight Connector 51">
            <a:extLst>
              <a:ext uri="{FF2B5EF4-FFF2-40B4-BE49-F238E27FC236}">
                <a16:creationId xmlns:a16="http://schemas.microsoft.com/office/drawing/2014/main" id="{5AC51181-3319-5B40-921A-6296F9027549}"/>
              </a:ext>
            </a:extLst>
          </p:cNvPr>
          <p:cNvCxnSpPr/>
          <p:nvPr/>
        </p:nvCxnSpPr>
        <p:spPr>
          <a:xfrm>
            <a:off x="8985561" y="3827740"/>
            <a:ext cx="996639" cy="0"/>
          </a:xfrm>
          <a:prstGeom prst="line">
            <a:avLst/>
          </a:prstGeom>
          <a:ln w="38100">
            <a:prstDash val="dash"/>
          </a:ln>
        </p:spPr>
        <p:style>
          <a:lnRef idx="1">
            <a:schemeClr val="dk1"/>
          </a:lnRef>
          <a:fillRef idx="0">
            <a:schemeClr val="dk1"/>
          </a:fillRef>
          <a:effectRef idx="0">
            <a:schemeClr val="dk1"/>
          </a:effectRef>
          <a:fontRef idx="minor">
            <a:schemeClr val="tx1"/>
          </a:fontRef>
        </p:style>
      </p:cxnSp>
      <p:sp>
        <p:nvSpPr>
          <p:cNvPr id="54" name="TextBox 53">
            <a:extLst>
              <a:ext uri="{FF2B5EF4-FFF2-40B4-BE49-F238E27FC236}">
                <a16:creationId xmlns:a16="http://schemas.microsoft.com/office/drawing/2014/main" id="{8EA96348-6E86-3F48-9D92-C2CBC89C81C9}"/>
              </a:ext>
            </a:extLst>
          </p:cNvPr>
          <p:cNvSpPr txBox="1"/>
          <p:nvPr/>
        </p:nvSpPr>
        <p:spPr>
          <a:xfrm>
            <a:off x="9067752" y="5530691"/>
            <a:ext cx="1173078" cy="461665"/>
          </a:xfrm>
          <a:prstGeom prst="rect">
            <a:avLst/>
          </a:prstGeom>
          <a:noFill/>
        </p:spPr>
        <p:txBody>
          <a:bodyPr wrap="none" rtlCol="0">
            <a:spAutoFit/>
          </a:bodyPr>
          <a:lstStyle/>
          <a:p>
            <a:r>
              <a:rPr lang="en-NO" sz="2400" dirty="0"/>
              <a:t>treated </a:t>
            </a:r>
          </a:p>
        </p:txBody>
      </p:sp>
      <p:sp>
        <p:nvSpPr>
          <p:cNvPr id="55" name="TextBox 54">
            <a:extLst>
              <a:ext uri="{FF2B5EF4-FFF2-40B4-BE49-F238E27FC236}">
                <a16:creationId xmlns:a16="http://schemas.microsoft.com/office/drawing/2014/main" id="{E810C594-36EA-144C-A8A8-E102205F198D}"/>
              </a:ext>
            </a:extLst>
          </p:cNvPr>
          <p:cNvSpPr txBox="1"/>
          <p:nvPr/>
        </p:nvSpPr>
        <p:spPr>
          <a:xfrm>
            <a:off x="7074929" y="5514737"/>
            <a:ext cx="1591461" cy="461665"/>
          </a:xfrm>
          <a:prstGeom prst="rect">
            <a:avLst/>
          </a:prstGeom>
          <a:noFill/>
        </p:spPr>
        <p:txBody>
          <a:bodyPr wrap="none" rtlCol="0">
            <a:spAutoFit/>
          </a:bodyPr>
          <a:lstStyle/>
          <a:p>
            <a:r>
              <a:rPr lang="en-NO" sz="2400" dirty="0"/>
              <a:t>un-treated </a:t>
            </a:r>
          </a:p>
        </p:txBody>
      </p:sp>
      <p:sp>
        <p:nvSpPr>
          <p:cNvPr id="58" name="TextBox 57">
            <a:extLst>
              <a:ext uri="{FF2B5EF4-FFF2-40B4-BE49-F238E27FC236}">
                <a16:creationId xmlns:a16="http://schemas.microsoft.com/office/drawing/2014/main" id="{400EA230-CEF6-214C-B5BD-0627C4763D00}"/>
              </a:ext>
            </a:extLst>
          </p:cNvPr>
          <p:cNvSpPr txBox="1"/>
          <p:nvPr/>
        </p:nvSpPr>
        <p:spPr>
          <a:xfrm rot="16200000">
            <a:off x="138936" y="3441198"/>
            <a:ext cx="1520866" cy="461665"/>
          </a:xfrm>
          <a:prstGeom prst="rect">
            <a:avLst/>
          </a:prstGeom>
          <a:noFill/>
        </p:spPr>
        <p:txBody>
          <a:bodyPr wrap="none" rtlCol="0">
            <a:spAutoFit/>
          </a:bodyPr>
          <a:lstStyle/>
          <a:p>
            <a:r>
              <a:rPr lang="en-NO" sz="2400" dirty="0"/>
              <a:t>expression</a:t>
            </a:r>
          </a:p>
        </p:txBody>
      </p:sp>
      <p:sp>
        <p:nvSpPr>
          <p:cNvPr id="59" name="TextBox 58">
            <a:extLst>
              <a:ext uri="{FF2B5EF4-FFF2-40B4-BE49-F238E27FC236}">
                <a16:creationId xmlns:a16="http://schemas.microsoft.com/office/drawing/2014/main" id="{148CA1DF-A2F4-2748-B582-AA27D1A1A582}"/>
              </a:ext>
            </a:extLst>
          </p:cNvPr>
          <p:cNvSpPr txBox="1"/>
          <p:nvPr/>
        </p:nvSpPr>
        <p:spPr>
          <a:xfrm rot="16200000">
            <a:off x="5968537" y="3289228"/>
            <a:ext cx="1520866" cy="461665"/>
          </a:xfrm>
          <a:prstGeom prst="rect">
            <a:avLst/>
          </a:prstGeom>
          <a:noFill/>
        </p:spPr>
        <p:txBody>
          <a:bodyPr wrap="none" rtlCol="0">
            <a:spAutoFit/>
          </a:bodyPr>
          <a:lstStyle/>
          <a:p>
            <a:r>
              <a:rPr lang="en-NO" sz="2400" dirty="0"/>
              <a:t>expression</a:t>
            </a:r>
          </a:p>
        </p:txBody>
      </p:sp>
    </p:spTree>
    <p:extLst>
      <p:ext uri="{BB962C8B-B14F-4D97-AF65-F5344CB8AC3E}">
        <p14:creationId xmlns:p14="http://schemas.microsoft.com/office/powerpoint/2010/main" val="21150618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a:extLst>
              <a:ext uri="{FF2B5EF4-FFF2-40B4-BE49-F238E27FC236}">
                <a16:creationId xmlns:a16="http://schemas.microsoft.com/office/drawing/2014/main" id="{20EA5102-89E6-424A-AA1E-C812011B324E}"/>
              </a:ext>
            </a:extLst>
          </p:cNvPr>
          <p:cNvSpPr>
            <a:spLocks noGrp="1"/>
          </p:cNvSpPr>
          <p:nvPr>
            <p:ph type="title"/>
          </p:nvPr>
        </p:nvSpPr>
        <p:spPr>
          <a:xfrm>
            <a:off x="2155761" y="375192"/>
            <a:ext cx="7593076" cy="994172"/>
          </a:xfrm>
        </p:spPr>
        <p:txBody>
          <a:bodyPr>
            <a:noAutofit/>
          </a:bodyPr>
          <a:lstStyle/>
          <a:p>
            <a:r>
              <a:rPr lang="en-US" sz="3200" dirty="0">
                <a:latin typeface="Arial" panose="020B0604020202020204" pitchFamily="34" charset="0"/>
                <a:cs typeface="Arial" panose="020B0604020202020204" pitchFamily="34" charset="0"/>
              </a:rPr>
              <a:t>Functional categorization of genes</a:t>
            </a:r>
            <a:br>
              <a:rPr lang="en-US" sz="3200" dirty="0">
                <a:latin typeface="Arial" panose="020B0604020202020204" pitchFamily="34" charset="0"/>
                <a:cs typeface="Arial" panose="020B0604020202020204" pitchFamily="34" charset="0"/>
              </a:rPr>
            </a:br>
            <a:r>
              <a:rPr lang="en-US" sz="3200" dirty="0">
                <a:latin typeface="Arial" panose="020B0604020202020204" pitchFamily="34" charset="0"/>
                <a:cs typeface="Arial" panose="020B0604020202020204" pitchFamily="34" charset="0"/>
              </a:rPr>
              <a:t>(Gene Ontology Analysis)</a:t>
            </a:r>
          </a:p>
        </p:txBody>
      </p:sp>
      <p:pic>
        <p:nvPicPr>
          <p:cNvPr id="2" name="Picture 1">
            <a:extLst>
              <a:ext uri="{FF2B5EF4-FFF2-40B4-BE49-F238E27FC236}">
                <a16:creationId xmlns:a16="http://schemas.microsoft.com/office/drawing/2014/main" id="{54A66D31-B0B0-2943-94CC-F87C9EF2C553}"/>
              </a:ext>
            </a:extLst>
          </p:cNvPr>
          <p:cNvPicPr>
            <a:picLocks noChangeAspect="1"/>
          </p:cNvPicPr>
          <p:nvPr/>
        </p:nvPicPr>
        <p:blipFill>
          <a:blip r:embed="rId2"/>
          <a:stretch>
            <a:fillRect/>
          </a:stretch>
        </p:blipFill>
        <p:spPr>
          <a:xfrm>
            <a:off x="2994787" y="1652547"/>
            <a:ext cx="5915025" cy="4644928"/>
          </a:xfrm>
          <a:prstGeom prst="rect">
            <a:avLst/>
          </a:prstGeom>
        </p:spPr>
      </p:pic>
      <p:sp>
        <p:nvSpPr>
          <p:cNvPr id="3" name="Slide Number Placeholder 2">
            <a:extLst>
              <a:ext uri="{FF2B5EF4-FFF2-40B4-BE49-F238E27FC236}">
                <a16:creationId xmlns:a16="http://schemas.microsoft.com/office/drawing/2014/main" id="{228E3AED-6D15-034C-A11F-E8238A406744}"/>
              </a:ext>
            </a:extLst>
          </p:cNvPr>
          <p:cNvSpPr>
            <a:spLocks noGrp="1"/>
          </p:cNvSpPr>
          <p:nvPr>
            <p:ph type="sldNum" sz="quarter" idx="12"/>
          </p:nvPr>
        </p:nvSpPr>
        <p:spPr/>
        <p:txBody>
          <a:bodyPr/>
          <a:lstStyle/>
          <a:p>
            <a:fld id="{05532EC1-15A0-9944-A0EF-D0EF665F629F}" type="slidenum">
              <a:rPr lang="en-NO" smtClean="0"/>
              <a:pPr/>
              <a:t>8</a:t>
            </a:fld>
            <a:endParaRPr lang="en-NO"/>
          </a:p>
        </p:txBody>
      </p:sp>
    </p:spTree>
    <p:extLst>
      <p:ext uri="{BB962C8B-B14F-4D97-AF65-F5344CB8AC3E}">
        <p14:creationId xmlns:p14="http://schemas.microsoft.com/office/powerpoint/2010/main" val="28116147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7F62083-50CE-8C44-B533-89E166227ECE}"/>
              </a:ext>
            </a:extLst>
          </p:cNvPr>
          <p:cNvSpPr>
            <a:spLocks noGrp="1"/>
          </p:cNvSpPr>
          <p:nvPr>
            <p:ph type="title"/>
          </p:nvPr>
        </p:nvSpPr>
        <p:spPr/>
        <p:txBody>
          <a:bodyPr/>
          <a:lstStyle/>
          <a:p>
            <a:r>
              <a:rPr lang="en-GB" b="1" dirty="0"/>
              <a:t>Transcripts Per Million</a:t>
            </a:r>
            <a:r>
              <a:rPr lang="en-GB" dirty="0"/>
              <a:t> (</a:t>
            </a:r>
            <a:r>
              <a:rPr lang="en-GB" b="1" dirty="0"/>
              <a:t>TPM</a:t>
            </a:r>
            <a:r>
              <a:rPr lang="en-GB" dirty="0"/>
              <a:t>)</a:t>
            </a:r>
            <a:br>
              <a:rPr lang="en-GB" dirty="0"/>
            </a:br>
            <a:r>
              <a:rPr lang="en-GB" dirty="0"/>
              <a:t>Unit of gene expression </a:t>
            </a:r>
            <a:endParaRPr lang="en-NO" dirty="0"/>
          </a:p>
        </p:txBody>
      </p:sp>
      <p:sp>
        <p:nvSpPr>
          <p:cNvPr id="2" name="Rectangle 1">
            <a:extLst>
              <a:ext uri="{FF2B5EF4-FFF2-40B4-BE49-F238E27FC236}">
                <a16:creationId xmlns:a16="http://schemas.microsoft.com/office/drawing/2014/main" id="{A68CAC5D-66CA-2740-A994-2E210937D3DD}"/>
              </a:ext>
            </a:extLst>
          </p:cNvPr>
          <p:cNvSpPr/>
          <p:nvPr/>
        </p:nvSpPr>
        <p:spPr>
          <a:xfrm>
            <a:off x="5229726" y="5943613"/>
            <a:ext cx="6298435" cy="369332"/>
          </a:xfrm>
          <a:prstGeom prst="rect">
            <a:avLst/>
          </a:prstGeom>
        </p:spPr>
        <p:txBody>
          <a:bodyPr wrap="square">
            <a:spAutoFit/>
          </a:bodyPr>
          <a:lstStyle/>
          <a:p>
            <a:r>
              <a:rPr lang="en-GB" dirty="0">
                <a:hlinkClick r:id="rId2"/>
              </a:rPr>
              <a:t>https://www.youtube.com/watch?v=TTUrtCY2k-w&amp;t=7s</a:t>
            </a:r>
            <a:endParaRPr lang="en-GB" dirty="0"/>
          </a:p>
        </p:txBody>
      </p:sp>
      <p:sp>
        <p:nvSpPr>
          <p:cNvPr id="3" name="TextBox 2">
            <a:extLst>
              <a:ext uri="{FF2B5EF4-FFF2-40B4-BE49-F238E27FC236}">
                <a16:creationId xmlns:a16="http://schemas.microsoft.com/office/drawing/2014/main" id="{18409F51-6F62-BD44-BF77-D8ECF2CC6285}"/>
              </a:ext>
            </a:extLst>
          </p:cNvPr>
          <p:cNvSpPr txBox="1"/>
          <p:nvPr/>
        </p:nvSpPr>
        <p:spPr>
          <a:xfrm>
            <a:off x="838200" y="2014774"/>
            <a:ext cx="8771021" cy="523220"/>
          </a:xfrm>
          <a:prstGeom prst="rect">
            <a:avLst/>
          </a:prstGeom>
          <a:noFill/>
        </p:spPr>
        <p:txBody>
          <a:bodyPr wrap="square" rtlCol="0">
            <a:spAutoFit/>
          </a:bodyPr>
          <a:lstStyle/>
          <a:p>
            <a:r>
              <a:rPr lang="en-NO" sz="2800"/>
              <a:t>Let’s assume that we got the following read count table.</a:t>
            </a:r>
          </a:p>
        </p:txBody>
      </p:sp>
      <p:pic>
        <p:nvPicPr>
          <p:cNvPr id="6" name="Picture 5">
            <a:extLst>
              <a:ext uri="{FF2B5EF4-FFF2-40B4-BE49-F238E27FC236}">
                <a16:creationId xmlns:a16="http://schemas.microsoft.com/office/drawing/2014/main" id="{51FF7C52-BE1D-4A41-AF60-89F7BF0ECCC2}"/>
              </a:ext>
            </a:extLst>
          </p:cNvPr>
          <p:cNvPicPr>
            <a:picLocks noChangeAspect="1"/>
          </p:cNvPicPr>
          <p:nvPr/>
        </p:nvPicPr>
        <p:blipFill>
          <a:blip r:embed="rId3"/>
          <a:stretch>
            <a:fillRect/>
          </a:stretch>
        </p:blipFill>
        <p:spPr>
          <a:xfrm>
            <a:off x="966834" y="2839924"/>
            <a:ext cx="9650045" cy="2097836"/>
          </a:xfrm>
          <a:prstGeom prst="rect">
            <a:avLst/>
          </a:prstGeom>
        </p:spPr>
      </p:pic>
      <p:sp>
        <p:nvSpPr>
          <p:cNvPr id="5" name="Slide Number Placeholder 4">
            <a:extLst>
              <a:ext uri="{FF2B5EF4-FFF2-40B4-BE49-F238E27FC236}">
                <a16:creationId xmlns:a16="http://schemas.microsoft.com/office/drawing/2014/main" id="{23E89FA5-6C67-2D47-BD79-847F8C79643B}"/>
              </a:ext>
            </a:extLst>
          </p:cNvPr>
          <p:cNvSpPr>
            <a:spLocks noGrp="1"/>
          </p:cNvSpPr>
          <p:nvPr>
            <p:ph type="sldNum" sz="quarter" idx="12"/>
          </p:nvPr>
        </p:nvSpPr>
        <p:spPr/>
        <p:txBody>
          <a:bodyPr/>
          <a:lstStyle/>
          <a:p>
            <a:fld id="{A52D75DA-15CD-1242-8D03-955FC00DD5AF}" type="slidenum">
              <a:rPr lang="en-NO" smtClean="0"/>
              <a:t>9</a:t>
            </a:fld>
            <a:endParaRPr lang="en-NO"/>
          </a:p>
        </p:txBody>
      </p:sp>
    </p:spTree>
    <p:extLst>
      <p:ext uri="{BB962C8B-B14F-4D97-AF65-F5344CB8AC3E}">
        <p14:creationId xmlns:p14="http://schemas.microsoft.com/office/powerpoint/2010/main" val="4109376738"/>
      </p:ext>
    </p:extLst>
  </p:cSld>
  <p:clrMapOvr>
    <a:masterClrMapping/>
  </p:clrMapOvr>
</p:sld>
</file>

<file path=ppt/theme/theme1.xml><?xml version="1.0" encoding="utf-8"?>
<a:theme xmlns:a="http://schemas.openxmlformats.org/drawingml/2006/main" name="Office Theme">
  <a:themeElements>
    <a:clrScheme name="Custom 1">
      <a:dk1>
        <a:srgbClr val="000000"/>
      </a:dk1>
      <a:lt1>
        <a:srgbClr val="FFFFFF"/>
      </a:lt1>
      <a:dk2>
        <a:srgbClr val="44546A"/>
      </a:dk2>
      <a:lt2>
        <a:srgbClr val="E7E6E6"/>
      </a:lt2>
      <a:accent1>
        <a:srgbClr val="87CCED"/>
      </a:accent1>
      <a:accent2>
        <a:srgbClr val="44A998"/>
      </a:accent2>
      <a:accent3>
        <a:srgbClr val="107633"/>
      </a:accent3>
      <a:accent4>
        <a:srgbClr val="322188"/>
      </a:accent4>
      <a:accent5>
        <a:srgbClr val="DCCB76"/>
      </a:accent5>
      <a:accent6>
        <a:srgbClr val="989932"/>
      </a:accent6>
      <a:hlink>
        <a:srgbClr val="CB6676"/>
      </a:hlink>
      <a:folHlink>
        <a:srgbClr val="872255"/>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9335</TotalTime>
  <Words>703</Words>
  <Application>Microsoft Macintosh PowerPoint</Application>
  <PresentationFormat>Widescreen</PresentationFormat>
  <Paragraphs>152</Paragraphs>
  <Slides>22</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游ゴシック</vt:lpstr>
      <vt:lpstr>Arial</vt:lpstr>
      <vt:lpstr>Calibri</vt:lpstr>
      <vt:lpstr>Calibri Light</vt:lpstr>
      <vt:lpstr>Roboto</vt:lpstr>
      <vt:lpstr>Office Theme</vt:lpstr>
      <vt:lpstr>Genome variation and function 3 </vt:lpstr>
      <vt:lpstr>PowerPoint Presentation</vt:lpstr>
      <vt:lpstr>Discussion Review</vt:lpstr>
      <vt:lpstr>Functional genomics of molecular traits</vt:lpstr>
      <vt:lpstr>RNA-sequencing Examine the gene expression pattern in a genome-wide manner</vt:lpstr>
      <vt:lpstr>Fold change vs p-value </vt:lpstr>
      <vt:lpstr>Case study: </vt:lpstr>
      <vt:lpstr>Functional categorization of genes (Gene Ontology Analysis)</vt:lpstr>
      <vt:lpstr>Transcripts Per Million (TPM) Unit of gene expression </vt:lpstr>
      <vt:lpstr>PowerPoint Presentation</vt:lpstr>
      <vt:lpstr>PowerPoint Presentation</vt:lpstr>
      <vt:lpstr>PowerPoint Presentation</vt:lpstr>
      <vt:lpstr>eQTL (expression quantitative trait locus)  analysis</vt:lpstr>
      <vt:lpstr>Expression Quantitative Trait Loci analysis</vt:lpstr>
      <vt:lpstr>How eQTL SNPs work</vt:lpstr>
      <vt:lpstr>sQTL – splicing QTL  Alternative Splicing allows a single gene to code for multiple proteins  </vt:lpstr>
      <vt:lpstr>Let’s explore the GTEx Portal...   Human Gene expression/splicing/eQTL database</vt:lpstr>
      <vt:lpstr>Let’s explore the GTEx Portal... </vt:lpstr>
      <vt:lpstr>PowerPoint Presentation</vt:lpstr>
      <vt:lpstr>PowerPoint Presentation</vt:lpstr>
      <vt:lpstr>Example –  CKMT1A gene expression and a variant at chr5:43504700</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タイトル：ゲノムで紐解くヒトの進化・多様性 </dc:title>
  <dc:creator>Saitou Marie</dc:creator>
  <cp:lastModifiedBy>Marie Saito</cp:lastModifiedBy>
  <cp:revision>147</cp:revision>
  <dcterms:created xsi:type="dcterms:W3CDTF">2021-05-29T08:54:57Z</dcterms:created>
  <dcterms:modified xsi:type="dcterms:W3CDTF">2022-10-17T07:27:31Z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0484126-3486-41a9-802e-7f1e2277276c_Enabled">
    <vt:lpwstr>true</vt:lpwstr>
  </property>
  <property fmtid="{D5CDD505-2E9C-101B-9397-08002B2CF9AE}" pid="3" name="MSIP_Label_d0484126-3486-41a9-802e-7f1e2277276c_SetDate">
    <vt:lpwstr>2022-10-08T16:42:42Z</vt:lpwstr>
  </property>
  <property fmtid="{D5CDD505-2E9C-101B-9397-08002B2CF9AE}" pid="4" name="MSIP_Label_d0484126-3486-41a9-802e-7f1e2277276c_Method">
    <vt:lpwstr>Standard</vt:lpwstr>
  </property>
  <property fmtid="{D5CDD505-2E9C-101B-9397-08002B2CF9AE}" pid="5" name="MSIP_Label_d0484126-3486-41a9-802e-7f1e2277276c_Name">
    <vt:lpwstr>d0484126-3486-41a9-802e-7f1e2277276c</vt:lpwstr>
  </property>
  <property fmtid="{D5CDD505-2E9C-101B-9397-08002B2CF9AE}" pid="6" name="MSIP_Label_d0484126-3486-41a9-802e-7f1e2277276c_SiteId">
    <vt:lpwstr>eec01f8e-737f-43e3-9ed5-f8a59913bd82</vt:lpwstr>
  </property>
  <property fmtid="{D5CDD505-2E9C-101B-9397-08002B2CF9AE}" pid="7" name="MSIP_Label_d0484126-3486-41a9-802e-7f1e2277276c_ActionId">
    <vt:lpwstr>f8b4ca13-2ec5-4e29-8dc2-78e150c1e278</vt:lpwstr>
  </property>
  <property fmtid="{D5CDD505-2E9C-101B-9397-08002B2CF9AE}" pid="8" name="MSIP_Label_d0484126-3486-41a9-802e-7f1e2277276c_ContentBits">
    <vt:lpwstr>0</vt:lpwstr>
  </property>
</Properties>
</file>

<file path=docProps/thumbnail.jpeg>
</file>